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xml" ContentType="application/vnd.openxmlformats-officedocument.drawingml.chart+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2"/>
  </p:sldMasterIdLst>
  <p:notesMasterIdLst>
    <p:notesMasterId r:id="rId24"/>
  </p:notesMasterIdLst>
  <p:handoutMasterIdLst>
    <p:handoutMasterId r:id="rId25"/>
  </p:handoutMasterIdLst>
  <p:sldIdLst>
    <p:sldId id="256" r:id="rId3"/>
    <p:sldId id="282" r:id="rId4"/>
    <p:sldId id="302" r:id="rId5"/>
    <p:sldId id="304" r:id="rId6"/>
    <p:sldId id="305" r:id="rId7"/>
    <p:sldId id="283" r:id="rId8"/>
    <p:sldId id="306" r:id="rId9"/>
    <p:sldId id="289" r:id="rId10"/>
    <p:sldId id="290" r:id="rId11"/>
    <p:sldId id="291" r:id="rId12"/>
    <p:sldId id="277" r:id="rId13"/>
    <p:sldId id="292" r:id="rId14"/>
    <p:sldId id="294" r:id="rId15"/>
    <p:sldId id="303" r:id="rId16"/>
    <p:sldId id="307" r:id="rId17"/>
    <p:sldId id="308" r:id="rId18"/>
    <p:sldId id="309" r:id="rId19"/>
    <p:sldId id="310" r:id="rId20"/>
    <p:sldId id="311" r:id="rId21"/>
    <p:sldId id="301" r:id="rId22"/>
    <p:sldId id="279" r:id="rId23"/>
  </p:sldIdLst>
  <p:sldSz cx="9144000" cy="6858000" type="screen4x3"/>
  <p:notesSz cx="6858000" cy="9144000"/>
  <p:embeddedFontLst>
    <p:embeddedFont>
      <p:font typeface="Perpetua" panose="02020502060401020303" pitchFamily="18" charset="0"/>
      <p:regular r:id="rId26"/>
      <p:bold r:id="rId27"/>
      <p:italic r:id="rId28"/>
      <p:boldItalic r:id="rId29"/>
    </p:embeddedFont>
    <p:embeddedFont>
      <p:font typeface="Calibri" panose="020F0502020204030204" pitchFamily="34" charset="0"/>
      <p:regular r:id="rId30"/>
      <p:bold r:id="rId31"/>
      <p:italic r:id="rId32"/>
      <p:boldItalic r:id="rId33"/>
    </p:embeddedFont>
    <p:embeddedFont>
      <p:font typeface="Segoe UI" panose="020B0502040204020203" pitchFamily="34" charset="0"/>
      <p:regular r:id="rId34"/>
      <p:bold r:id="rId35"/>
      <p:italic r:id="rId36"/>
      <p:boldItalic r:id="rId3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04" autoAdjust="0"/>
    <p:restoredTop sz="94650" autoAdjust="0"/>
  </p:normalViewPr>
  <p:slideViewPr>
    <p:cSldViewPr>
      <p:cViewPr varScale="1">
        <p:scale>
          <a:sx n="115" d="100"/>
          <a:sy n="115" d="100"/>
        </p:scale>
        <p:origin x="1518" y="102"/>
      </p:cViewPr>
      <p:guideLst>
        <p:guide orient="horz" pos="2160"/>
        <p:guide pos="2880"/>
      </p:guideLst>
    </p:cSldViewPr>
  </p:slideViewPr>
  <p:outlineViewPr>
    <p:cViewPr>
      <p:scale>
        <a:sx n="33" d="100"/>
        <a:sy n="33" d="100"/>
      </p:scale>
      <p:origin x="0" y="7626"/>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101" d="100"/>
          <a:sy n="101" d="100"/>
        </p:scale>
        <p:origin x="-2532"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1.fntdata"/><Relationship Id="rId39"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9.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33" Type="http://schemas.openxmlformats.org/officeDocument/2006/relationships/font" Target="fonts/font8.fntdata"/><Relationship Id="rId38" Type="http://schemas.openxmlformats.org/officeDocument/2006/relationships/presProps" Target="pres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4.fntdata"/><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6.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0"/>
    </c:view3D>
    <c:floor>
      <c:thickness val="0"/>
    </c:floor>
    <c:sideWall>
      <c:thickness val="0"/>
    </c:sideWall>
    <c:backWall>
      <c:thickness val="0"/>
    </c:backWall>
    <c:plotArea>
      <c:layout>
        <c:manualLayout>
          <c:layoutTarget val="inner"/>
          <c:xMode val="edge"/>
          <c:yMode val="edge"/>
          <c:x val="0.15023129921259842"/>
          <c:y val="6.5585875984251973E-2"/>
          <c:w val="0.47023179133858267"/>
          <c:h val="0.75667445866141736"/>
        </c:manualLayout>
      </c:layout>
      <c:bar3DChart>
        <c:barDir val="col"/>
        <c:grouping val="clustered"/>
        <c:varyColors val="0"/>
        <c:ser>
          <c:idx val="0"/>
          <c:order val="0"/>
          <c:tx>
            <c:strRef>
              <c:f>Sheet1!$B$1</c:f>
              <c:strCache>
                <c:ptCount val="1"/>
                <c:pt idx="0">
                  <c:v>Georgia % of Total US</c:v>
                </c:pt>
              </c:strCache>
            </c:strRef>
          </c:tx>
          <c:invertIfNegative val="0"/>
          <c:cat>
            <c:strRef>
              <c:f>Sheet1!$A$2:$A$6</c:f>
              <c:strCache>
                <c:ptCount val="5"/>
                <c:pt idx="0">
                  <c:v>FY 2009</c:v>
                </c:pt>
                <c:pt idx="1">
                  <c:v>FY 2010</c:v>
                </c:pt>
                <c:pt idx="2">
                  <c:v>FY 2011</c:v>
                </c:pt>
                <c:pt idx="3">
                  <c:v>FY 2012</c:v>
                </c:pt>
                <c:pt idx="4">
                  <c:v>FY 2013</c:v>
                </c:pt>
              </c:strCache>
            </c:strRef>
          </c:cat>
          <c:val>
            <c:numRef>
              <c:f>Sheet1!$B$2:$B$6</c:f>
              <c:numCache>
                <c:formatCode>0.00%</c:formatCode>
                <c:ptCount val="5"/>
                <c:pt idx="0">
                  <c:v>2.3099999999999999E-2</c:v>
                </c:pt>
                <c:pt idx="1">
                  <c:v>2.52E-2</c:v>
                </c:pt>
                <c:pt idx="2">
                  <c:v>2.4E-2</c:v>
                </c:pt>
                <c:pt idx="3">
                  <c:v>2.47E-2</c:v>
                </c:pt>
                <c:pt idx="4">
                  <c:v>2.5399999999999999E-2</c:v>
                </c:pt>
              </c:numCache>
            </c:numRef>
          </c:val>
        </c:ser>
        <c:ser>
          <c:idx val="1"/>
          <c:order val="1"/>
          <c:tx>
            <c:strRef>
              <c:f>Sheet1!$C$1</c:f>
              <c:strCache>
                <c:ptCount val="1"/>
                <c:pt idx="0">
                  <c:v>GT % of Total GA</c:v>
                </c:pt>
              </c:strCache>
            </c:strRef>
          </c:tx>
          <c:invertIfNegative val="0"/>
          <c:cat>
            <c:strRef>
              <c:f>Sheet1!$A$2:$A$6</c:f>
              <c:strCache>
                <c:ptCount val="5"/>
                <c:pt idx="0">
                  <c:v>FY 2009</c:v>
                </c:pt>
                <c:pt idx="1">
                  <c:v>FY 2010</c:v>
                </c:pt>
                <c:pt idx="2">
                  <c:v>FY 2011</c:v>
                </c:pt>
                <c:pt idx="3">
                  <c:v>FY 2012</c:v>
                </c:pt>
                <c:pt idx="4">
                  <c:v>FY 2013</c:v>
                </c:pt>
              </c:strCache>
            </c:strRef>
          </c:cat>
          <c:val>
            <c:numRef>
              <c:f>Sheet1!$C$2:$C$6</c:f>
              <c:numCache>
                <c:formatCode>0.00%</c:formatCode>
                <c:ptCount val="5"/>
                <c:pt idx="0">
                  <c:v>0.51429999999999998</c:v>
                </c:pt>
                <c:pt idx="1">
                  <c:v>0.49559999999999998</c:v>
                </c:pt>
                <c:pt idx="2">
                  <c:v>0.48509999999999998</c:v>
                </c:pt>
                <c:pt idx="3">
                  <c:v>0.51980000000000004</c:v>
                </c:pt>
                <c:pt idx="4">
                  <c:v>0.53979999999999995</c:v>
                </c:pt>
              </c:numCache>
            </c:numRef>
          </c:val>
        </c:ser>
        <c:dLbls>
          <c:showLegendKey val="0"/>
          <c:showVal val="0"/>
          <c:showCatName val="0"/>
          <c:showSerName val="0"/>
          <c:showPercent val="0"/>
          <c:showBubbleSize val="0"/>
        </c:dLbls>
        <c:gapWidth val="150"/>
        <c:shape val="box"/>
        <c:axId val="200289072"/>
        <c:axId val="200289464"/>
        <c:axId val="0"/>
      </c:bar3DChart>
      <c:catAx>
        <c:axId val="200289072"/>
        <c:scaling>
          <c:orientation val="minMax"/>
        </c:scaling>
        <c:delete val="0"/>
        <c:axPos val="b"/>
        <c:numFmt formatCode="General" sourceLinked="0"/>
        <c:majorTickMark val="out"/>
        <c:minorTickMark val="none"/>
        <c:tickLblPos val="nextTo"/>
        <c:txPr>
          <a:bodyPr/>
          <a:lstStyle/>
          <a:p>
            <a:pPr>
              <a:defRPr>
                <a:solidFill>
                  <a:schemeClr val="bg1">
                    <a:lumMod val="95000"/>
                  </a:schemeClr>
                </a:solidFill>
              </a:defRPr>
            </a:pPr>
            <a:endParaRPr lang="en-US"/>
          </a:p>
        </c:txPr>
        <c:crossAx val="200289464"/>
        <c:crosses val="autoZero"/>
        <c:auto val="1"/>
        <c:lblAlgn val="ctr"/>
        <c:lblOffset val="100"/>
        <c:noMultiLvlLbl val="0"/>
      </c:catAx>
      <c:valAx>
        <c:axId val="200289464"/>
        <c:scaling>
          <c:orientation val="minMax"/>
        </c:scaling>
        <c:delete val="0"/>
        <c:axPos val="l"/>
        <c:majorGridlines/>
        <c:numFmt formatCode="0.00%" sourceLinked="1"/>
        <c:majorTickMark val="out"/>
        <c:minorTickMark val="none"/>
        <c:tickLblPos val="nextTo"/>
        <c:spPr>
          <a:solidFill>
            <a:schemeClr val="bg1"/>
          </a:solidFill>
        </c:spPr>
        <c:crossAx val="200289072"/>
        <c:crosses val="autoZero"/>
        <c:crossBetween val="between"/>
      </c:valAx>
    </c:plotArea>
    <c:legend>
      <c:legendPos val="r"/>
      <c:layout/>
      <c:overlay val="0"/>
      <c:txPr>
        <a:bodyPr/>
        <a:lstStyle/>
        <a:p>
          <a:pPr>
            <a:defRPr>
              <a:solidFill>
                <a:schemeClr val="bg1"/>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diagrams/_rels/data1.xml.rels><?xml version="1.0" encoding="UTF-8" standalone="yes"?>
<Relationships xmlns="http://schemas.openxmlformats.org/package/2006/relationships"><Relationship Id="rId1" Type="http://schemas.openxmlformats.org/officeDocument/2006/relationships/image" Target="../media/image4.png"/></Relationships>
</file>

<file path=ppt/diagrams/_rels/drawing1.xml.rels><?xml version="1.0" encoding="UTF-8" standalone="yes"?>
<Relationships xmlns="http://schemas.openxmlformats.org/package/2006/relationships"><Relationship Id="rId1" Type="http://schemas.openxmlformats.org/officeDocument/2006/relationships/image" Target="../media/image4.png"/></Relationships>
</file>

<file path=ppt/diagrams/colors1.xml><?xml version="1.0" encoding="utf-8"?>
<dgm:colorsDef xmlns:dgm="http://schemas.openxmlformats.org/drawingml/2006/diagram" xmlns:a="http://schemas.openxmlformats.org/drawingml/2006/main" uniqueId="urn:microsoft.com/office/officeart/2005/8/colors/colorful1#5">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D355DBC-0910-4E92-B118-F6DA60C0F792}" type="doc">
      <dgm:prSet loTypeId="urn:microsoft.com/office/officeart/2005/8/layout/bList2#1" loCatId="list" qsTypeId="urn:microsoft.com/office/officeart/2005/8/quickstyle/simple1" qsCatId="simple" csTypeId="urn:microsoft.com/office/officeart/2005/8/colors/colorful1#5" csCatId="colorful" phldr="1"/>
      <dgm:spPr/>
      <dgm:t>
        <a:bodyPr/>
        <a:lstStyle/>
        <a:p>
          <a:endParaRPr lang="en-US"/>
        </a:p>
      </dgm:t>
    </dgm:pt>
    <dgm:pt modelId="{8C44737D-7C89-484B-99F7-723ABB126806}">
      <dgm:prSet phldrT="[Text]" custT="1"/>
      <dgm:spPr/>
      <dgm:t>
        <a:bodyPr/>
        <a:lstStyle/>
        <a:p>
          <a:r>
            <a:rPr lang="en-US" sz="1400" b="1" dirty="0" smtClean="0"/>
            <a:t>Grants and Contracts Accounting</a:t>
          </a:r>
        </a:p>
        <a:p>
          <a:r>
            <a:rPr lang="en-US" sz="1400" b="1" dirty="0" smtClean="0"/>
            <a:t>Post-Award Financial Functions</a:t>
          </a:r>
          <a:endParaRPr lang="en-US" sz="1000" dirty="0">
            <a:latin typeface="+mn-lt"/>
          </a:endParaRPr>
        </a:p>
      </dgm:t>
    </dgm:pt>
    <dgm:pt modelId="{7F2AA70F-07F2-44CE-8DF6-4315B1BE784A}" type="parTrans" cxnId="{314DF246-5FB0-4C0A-8F89-51C3AA349791}">
      <dgm:prSet/>
      <dgm:spPr/>
      <dgm:t>
        <a:bodyPr/>
        <a:lstStyle/>
        <a:p>
          <a:endParaRPr lang="en-US"/>
        </a:p>
      </dgm:t>
    </dgm:pt>
    <dgm:pt modelId="{527EBBDF-5C5E-4D1A-A241-C63EBDB6BFC2}" type="sibTrans" cxnId="{314DF246-5FB0-4C0A-8F89-51C3AA349791}">
      <dgm:prSet/>
      <dgm:spPr/>
      <dgm:t>
        <a:bodyPr/>
        <a:lstStyle/>
        <a:p>
          <a:endParaRPr lang="en-US"/>
        </a:p>
      </dgm:t>
    </dgm:pt>
    <dgm:pt modelId="{C592B503-4712-49ED-8888-B433D6CEE9DE}">
      <dgm:prSet phldrT="[Text]" custT="1"/>
      <dgm:spPr/>
      <dgm:t>
        <a:bodyPr/>
        <a:lstStyle/>
        <a:p>
          <a:r>
            <a:rPr lang="en-US" sz="1400" b="1" dirty="0" smtClean="0"/>
            <a:t>Office of Sponsored Programs (OSP)</a:t>
          </a:r>
        </a:p>
        <a:p>
          <a:r>
            <a:rPr lang="en-US" sz="1400" b="1" dirty="0" smtClean="0"/>
            <a:t>Post-Award Non-Financial Functions</a:t>
          </a:r>
          <a:endParaRPr lang="en-US" sz="1000" dirty="0"/>
        </a:p>
      </dgm:t>
    </dgm:pt>
    <dgm:pt modelId="{100D6B2D-0EF7-4E03-8E09-DA47F271BE5B}" type="parTrans" cxnId="{8AA65C55-54C6-45C5-8F48-6A5A9350A275}">
      <dgm:prSet/>
      <dgm:spPr/>
      <dgm:t>
        <a:bodyPr/>
        <a:lstStyle/>
        <a:p>
          <a:endParaRPr lang="en-US"/>
        </a:p>
      </dgm:t>
    </dgm:pt>
    <dgm:pt modelId="{9EC9805F-28C4-47DC-8DA8-3BAF38C6727B}" type="sibTrans" cxnId="{8AA65C55-54C6-45C5-8F48-6A5A9350A275}">
      <dgm:prSet/>
      <dgm:spPr/>
      <dgm:t>
        <a:bodyPr/>
        <a:lstStyle/>
        <a:p>
          <a:endParaRPr lang="en-US"/>
        </a:p>
      </dgm:t>
    </dgm:pt>
    <dgm:pt modelId="{B3718113-F1EC-4DA6-A040-688B28D865D5}">
      <dgm:prSet phldrT="[Text]" custT="1"/>
      <dgm:spPr/>
      <dgm:t>
        <a:bodyPr/>
        <a:lstStyle/>
        <a:p>
          <a:r>
            <a:rPr lang="en-US" sz="1000" dirty="0" smtClean="0">
              <a:latin typeface="+mn-lt"/>
            </a:rPr>
            <a:t>  Establishes award number and project</a:t>
          </a:r>
          <a:endParaRPr lang="en-US" sz="1000" dirty="0">
            <a:latin typeface="+mn-lt"/>
          </a:endParaRPr>
        </a:p>
      </dgm:t>
    </dgm:pt>
    <dgm:pt modelId="{A02DE068-9CD2-4B70-A8E3-9166292945DD}" type="parTrans" cxnId="{F4C0E6DB-AE57-4AA2-91D7-7B1A758D58F8}">
      <dgm:prSet/>
      <dgm:spPr/>
      <dgm:t>
        <a:bodyPr/>
        <a:lstStyle/>
        <a:p>
          <a:endParaRPr lang="en-US"/>
        </a:p>
      </dgm:t>
    </dgm:pt>
    <dgm:pt modelId="{51460ADB-C466-4EE3-B55C-6BFAF12FBEE6}" type="sibTrans" cxnId="{F4C0E6DB-AE57-4AA2-91D7-7B1A758D58F8}">
      <dgm:prSet/>
      <dgm:spPr/>
      <dgm:t>
        <a:bodyPr/>
        <a:lstStyle/>
        <a:p>
          <a:endParaRPr lang="en-US"/>
        </a:p>
      </dgm:t>
    </dgm:pt>
    <dgm:pt modelId="{BB14E29C-3294-4FE4-8D36-FE05C789B0F5}">
      <dgm:prSet phldrT="[Text]" custT="1"/>
      <dgm:spPr/>
      <dgm:t>
        <a:bodyPr/>
        <a:lstStyle/>
        <a:p>
          <a:r>
            <a:rPr lang="en-US" sz="1000" dirty="0" smtClean="0"/>
            <a:t>  Establishes award in system (requests project number from Grants and Contracts)</a:t>
          </a:r>
          <a:endParaRPr lang="en-US" sz="1000" dirty="0"/>
        </a:p>
      </dgm:t>
    </dgm:pt>
    <dgm:pt modelId="{B6AFFB4A-5AFA-4130-AA1D-D861D2E237DB}" type="parTrans" cxnId="{3C9B112B-9187-462F-94CE-9FDF9DFF2391}">
      <dgm:prSet/>
      <dgm:spPr/>
      <dgm:t>
        <a:bodyPr/>
        <a:lstStyle/>
        <a:p>
          <a:endParaRPr lang="en-US"/>
        </a:p>
      </dgm:t>
    </dgm:pt>
    <dgm:pt modelId="{567746E6-7F43-4A0C-A030-99D22213A9DA}" type="sibTrans" cxnId="{3C9B112B-9187-462F-94CE-9FDF9DFF2391}">
      <dgm:prSet/>
      <dgm:spPr/>
      <dgm:t>
        <a:bodyPr/>
        <a:lstStyle/>
        <a:p>
          <a:endParaRPr lang="en-US"/>
        </a:p>
      </dgm:t>
    </dgm:pt>
    <dgm:pt modelId="{B85968DB-C3B7-40F3-B64D-2B6AC45B0550}">
      <dgm:prSet phldrT="[Text]" custT="1"/>
      <dgm:spPr/>
      <dgm:t>
        <a:bodyPr/>
        <a:lstStyle/>
        <a:p>
          <a:r>
            <a:rPr lang="en-US" sz="1000" dirty="0" smtClean="0">
              <a:latin typeface="+mn-lt"/>
            </a:rPr>
            <a:t>  Submits financial reports to sponsor</a:t>
          </a:r>
          <a:endParaRPr lang="en-US" sz="1000" dirty="0">
            <a:latin typeface="+mn-lt"/>
          </a:endParaRPr>
        </a:p>
      </dgm:t>
    </dgm:pt>
    <dgm:pt modelId="{0480E75C-8DFE-4287-A34A-61B26FEA944A}" type="parTrans" cxnId="{A07DC2EF-0670-42D2-9C10-63C461B4F72B}">
      <dgm:prSet/>
      <dgm:spPr/>
      <dgm:t>
        <a:bodyPr/>
        <a:lstStyle/>
        <a:p>
          <a:endParaRPr lang="en-US"/>
        </a:p>
      </dgm:t>
    </dgm:pt>
    <dgm:pt modelId="{B48CF450-060A-410C-A85F-BC2E26D31A7C}" type="sibTrans" cxnId="{A07DC2EF-0670-42D2-9C10-63C461B4F72B}">
      <dgm:prSet/>
      <dgm:spPr/>
      <dgm:t>
        <a:bodyPr/>
        <a:lstStyle/>
        <a:p>
          <a:endParaRPr lang="en-US"/>
        </a:p>
      </dgm:t>
    </dgm:pt>
    <dgm:pt modelId="{41B19BE2-CD27-4049-9B04-5F0DBC3FD32F}">
      <dgm:prSet phldrT="[Text]" custT="1"/>
      <dgm:spPr/>
      <dgm:t>
        <a:bodyPr/>
        <a:lstStyle/>
        <a:p>
          <a:r>
            <a:rPr lang="en-US" sz="1000" dirty="0" smtClean="0">
              <a:latin typeface="+mn-lt"/>
            </a:rPr>
            <a:t>  Oversees expenditures and ensures costs are allowable</a:t>
          </a:r>
          <a:endParaRPr lang="en-US" sz="1000" dirty="0">
            <a:latin typeface="+mn-lt"/>
          </a:endParaRPr>
        </a:p>
      </dgm:t>
    </dgm:pt>
    <dgm:pt modelId="{0ECA959E-6BB2-47A6-A40C-AFCDAD830A01}" type="parTrans" cxnId="{4508DDBE-2408-4CB4-9620-9A0EA1367ACC}">
      <dgm:prSet/>
      <dgm:spPr/>
      <dgm:t>
        <a:bodyPr/>
        <a:lstStyle/>
        <a:p>
          <a:endParaRPr lang="en-US"/>
        </a:p>
      </dgm:t>
    </dgm:pt>
    <dgm:pt modelId="{B34AD374-6A3E-484A-9322-873B8E483459}" type="sibTrans" cxnId="{4508DDBE-2408-4CB4-9620-9A0EA1367ACC}">
      <dgm:prSet/>
      <dgm:spPr/>
      <dgm:t>
        <a:bodyPr/>
        <a:lstStyle/>
        <a:p>
          <a:endParaRPr lang="en-US"/>
        </a:p>
      </dgm:t>
    </dgm:pt>
    <dgm:pt modelId="{43BF2596-F20C-4AF4-BF01-BBC5B5C93485}">
      <dgm:prSet phldrT="[Text]" custT="1"/>
      <dgm:spPr/>
      <dgm:t>
        <a:bodyPr/>
        <a:lstStyle/>
        <a:p>
          <a:r>
            <a:rPr lang="en-US" sz="1000" dirty="0" smtClean="0">
              <a:latin typeface="+mn-lt"/>
            </a:rPr>
            <a:t>  Processes cost transfers when necessary</a:t>
          </a:r>
          <a:endParaRPr lang="en-US" sz="1000" dirty="0">
            <a:latin typeface="+mn-lt"/>
          </a:endParaRPr>
        </a:p>
      </dgm:t>
    </dgm:pt>
    <dgm:pt modelId="{0FD0B899-93F9-4CE1-B770-F58E6267141E}" type="parTrans" cxnId="{314CCB01-D96B-48F8-9B69-F1FD6BBDB850}">
      <dgm:prSet/>
      <dgm:spPr/>
      <dgm:t>
        <a:bodyPr/>
        <a:lstStyle/>
        <a:p>
          <a:endParaRPr lang="en-US"/>
        </a:p>
      </dgm:t>
    </dgm:pt>
    <dgm:pt modelId="{639496C9-EA89-44D8-83E8-980BA39DA6D0}" type="sibTrans" cxnId="{314CCB01-D96B-48F8-9B69-F1FD6BBDB850}">
      <dgm:prSet/>
      <dgm:spPr/>
      <dgm:t>
        <a:bodyPr/>
        <a:lstStyle/>
        <a:p>
          <a:endParaRPr lang="en-US"/>
        </a:p>
      </dgm:t>
    </dgm:pt>
    <dgm:pt modelId="{D3912274-DA18-423F-892B-7179B885CFB7}">
      <dgm:prSet phldrT="[Text]" custT="1"/>
      <dgm:spPr/>
      <dgm:t>
        <a:bodyPr/>
        <a:lstStyle/>
        <a:p>
          <a:r>
            <a:rPr lang="en-US" sz="1000" dirty="0" smtClean="0">
              <a:latin typeface="+mn-lt"/>
            </a:rPr>
            <a:t>  Requests budget revisions when necessary</a:t>
          </a:r>
          <a:endParaRPr lang="en-US" sz="1000" dirty="0">
            <a:latin typeface="+mn-lt"/>
          </a:endParaRPr>
        </a:p>
      </dgm:t>
    </dgm:pt>
    <dgm:pt modelId="{8F9979CA-A4F0-4F41-BA27-88EBAB8D8023}" type="parTrans" cxnId="{3474E829-74AD-4BE2-A950-4D9049853FAF}">
      <dgm:prSet/>
      <dgm:spPr/>
      <dgm:t>
        <a:bodyPr/>
        <a:lstStyle/>
        <a:p>
          <a:endParaRPr lang="en-US"/>
        </a:p>
      </dgm:t>
    </dgm:pt>
    <dgm:pt modelId="{4DC990E2-E93B-4C69-ADCA-B6C8322DAE81}" type="sibTrans" cxnId="{3474E829-74AD-4BE2-A950-4D9049853FAF}">
      <dgm:prSet/>
      <dgm:spPr/>
      <dgm:t>
        <a:bodyPr/>
        <a:lstStyle/>
        <a:p>
          <a:endParaRPr lang="en-US"/>
        </a:p>
      </dgm:t>
    </dgm:pt>
    <dgm:pt modelId="{4FAF7B65-2D97-47AD-93B5-B328EBF5A800}">
      <dgm:prSet phldrT="[Text]" custT="1"/>
      <dgm:spPr/>
      <dgm:t>
        <a:bodyPr/>
        <a:lstStyle/>
        <a:p>
          <a:r>
            <a:rPr lang="en-US" sz="1000" dirty="0" smtClean="0">
              <a:latin typeface="+mn-lt"/>
            </a:rPr>
            <a:t>  Manages project accounting</a:t>
          </a:r>
          <a:endParaRPr lang="en-US" sz="1000" dirty="0">
            <a:latin typeface="+mn-lt"/>
          </a:endParaRPr>
        </a:p>
      </dgm:t>
    </dgm:pt>
    <dgm:pt modelId="{43EC1BCD-208C-4517-B29F-AA49558ECBBA}" type="parTrans" cxnId="{6C10C663-57B7-4CC5-B7FF-780D7A4591A0}">
      <dgm:prSet/>
      <dgm:spPr/>
      <dgm:t>
        <a:bodyPr/>
        <a:lstStyle/>
        <a:p>
          <a:endParaRPr lang="en-US"/>
        </a:p>
      </dgm:t>
    </dgm:pt>
    <dgm:pt modelId="{CED77B64-E0CE-4B8B-A9DE-EFAA1E2BEC27}" type="sibTrans" cxnId="{6C10C663-57B7-4CC5-B7FF-780D7A4591A0}">
      <dgm:prSet/>
      <dgm:spPr/>
      <dgm:t>
        <a:bodyPr/>
        <a:lstStyle/>
        <a:p>
          <a:endParaRPr lang="en-US"/>
        </a:p>
      </dgm:t>
    </dgm:pt>
    <dgm:pt modelId="{25E35102-463C-4663-8AE4-BAE1318018FD}">
      <dgm:prSet phldrT="[Text]" custT="1"/>
      <dgm:spPr/>
      <dgm:t>
        <a:bodyPr/>
        <a:lstStyle/>
        <a:p>
          <a:r>
            <a:rPr lang="en-US" sz="1000" dirty="0" smtClean="0">
              <a:latin typeface="+mn-lt"/>
            </a:rPr>
            <a:t>  Creates subprojects where necessary</a:t>
          </a:r>
          <a:endParaRPr lang="en-US" sz="1000" dirty="0">
            <a:latin typeface="+mn-lt"/>
          </a:endParaRPr>
        </a:p>
      </dgm:t>
    </dgm:pt>
    <dgm:pt modelId="{AD85447E-7384-4A76-8483-5270A4D01C8E}" type="parTrans" cxnId="{FF20D26C-3EDB-42A6-88BE-E889E42822C6}">
      <dgm:prSet/>
      <dgm:spPr/>
      <dgm:t>
        <a:bodyPr/>
        <a:lstStyle/>
        <a:p>
          <a:endParaRPr lang="en-US"/>
        </a:p>
      </dgm:t>
    </dgm:pt>
    <dgm:pt modelId="{989258DB-1892-4DF6-9A9A-A380B906E2BD}" type="sibTrans" cxnId="{FF20D26C-3EDB-42A6-88BE-E889E42822C6}">
      <dgm:prSet/>
      <dgm:spPr/>
      <dgm:t>
        <a:bodyPr/>
        <a:lstStyle/>
        <a:p>
          <a:endParaRPr lang="en-US"/>
        </a:p>
      </dgm:t>
    </dgm:pt>
    <dgm:pt modelId="{8C1651D7-388F-4A1A-9621-A595BC98666F}">
      <dgm:prSet phldrT="[Text]" custT="1"/>
      <dgm:spPr/>
      <dgm:t>
        <a:bodyPr/>
        <a:lstStyle/>
        <a:p>
          <a:r>
            <a:rPr lang="en-US" sz="1000" dirty="0" smtClean="0">
              <a:latin typeface="+mn-lt"/>
            </a:rPr>
            <a:t>  Sets up cost-share accounts also  </a:t>
          </a:r>
          <a:endParaRPr lang="en-US" sz="1000" dirty="0">
            <a:latin typeface="+mn-lt"/>
          </a:endParaRPr>
        </a:p>
      </dgm:t>
    </dgm:pt>
    <dgm:pt modelId="{9386F8C0-0F45-4992-8642-4C35E1EAD783}" type="parTrans" cxnId="{5A176648-3D56-4AAB-9709-03B45B7C30EC}">
      <dgm:prSet/>
      <dgm:spPr/>
      <dgm:t>
        <a:bodyPr/>
        <a:lstStyle/>
        <a:p>
          <a:endParaRPr lang="en-US"/>
        </a:p>
      </dgm:t>
    </dgm:pt>
    <dgm:pt modelId="{65E76463-8DEC-4B83-8DCE-670713013EB7}" type="sibTrans" cxnId="{5A176648-3D56-4AAB-9709-03B45B7C30EC}">
      <dgm:prSet/>
      <dgm:spPr/>
      <dgm:t>
        <a:bodyPr/>
        <a:lstStyle/>
        <a:p>
          <a:endParaRPr lang="en-US"/>
        </a:p>
      </dgm:t>
    </dgm:pt>
    <dgm:pt modelId="{AA444975-E942-4CE4-B51A-2ADD13C33BC3}">
      <dgm:prSet phldrT="[Text]" custT="1"/>
      <dgm:spPr/>
      <dgm:t>
        <a:bodyPr/>
        <a:lstStyle/>
        <a:p>
          <a:r>
            <a:rPr lang="en-US" sz="1000" dirty="0" smtClean="0">
              <a:latin typeface="+mn-lt"/>
            </a:rPr>
            <a:t>  Bills sponsor for payment/reimbursement</a:t>
          </a:r>
          <a:endParaRPr lang="en-US" sz="1000" dirty="0">
            <a:latin typeface="+mn-lt"/>
          </a:endParaRPr>
        </a:p>
      </dgm:t>
    </dgm:pt>
    <dgm:pt modelId="{FD0ED17E-6BC2-4858-917F-A8C428336A92}" type="parTrans" cxnId="{5DE08A1E-702A-48B0-BFB9-063BC0B9ABDC}">
      <dgm:prSet/>
      <dgm:spPr/>
      <dgm:t>
        <a:bodyPr/>
        <a:lstStyle/>
        <a:p>
          <a:endParaRPr lang="en-US"/>
        </a:p>
      </dgm:t>
    </dgm:pt>
    <dgm:pt modelId="{3731A294-1418-46E3-A01A-F96E09C1BA3B}" type="sibTrans" cxnId="{5DE08A1E-702A-48B0-BFB9-063BC0B9ABDC}">
      <dgm:prSet/>
      <dgm:spPr/>
      <dgm:t>
        <a:bodyPr/>
        <a:lstStyle/>
        <a:p>
          <a:endParaRPr lang="en-US"/>
        </a:p>
      </dgm:t>
    </dgm:pt>
    <dgm:pt modelId="{01702384-35DF-4196-AE95-A5B9F52C86BB}">
      <dgm:prSet phldrT="[Text]" custT="1"/>
      <dgm:spPr/>
      <dgm:t>
        <a:bodyPr/>
        <a:lstStyle/>
        <a:p>
          <a:r>
            <a:rPr lang="en-US" sz="1000" dirty="0" smtClean="0"/>
            <a:t>  Responsible for data entry for project information (including budget) and scanning of award documents</a:t>
          </a:r>
          <a:endParaRPr lang="en-US" sz="1000" dirty="0"/>
        </a:p>
      </dgm:t>
    </dgm:pt>
    <dgm:pt modelId="{E81BFD41-1A28-428D-A632-2AF26A59771F}" type="parTrans" cxnId="{50DCD404-9B93-4678-B127-7435EC3FBFB8}">
      <dgm:prSet/>
      <dgm:spPr/>
      <dgm:t>
        <a:bodyPr/>
        <a:lstStyle/>
        <a:p>
          <a:endParaRPr lang="en-US"/>
        </a:p>
      </dgm:t>
    </dgm:pt>
    <dgm:pt modelId="{1147135E-C21C-4DA2-8372-0FAE725C778C}" type="sibTrans" cxnId="{50DCD404-9B93-4678-B127-7435EC3FBFB8}">
      <dgm:prSet/>
      <dgm:spPr/>
      <dgm:t>
        <a:bodyPr/>
        <a:lstStyle/>
        <a:p>
          <a:endParaRPr lang="en-US"/>
        </a:p>
      </dgm:t>
    </dgm:pt>
    <dgm:pt modelId="{39F50245-F80A-42F7-8062-A4DE8DF37CC7}">
      <dgm:prSet phldrT="[Text]" custT="1"/>
      <dgm:spPr/>
      <dgm:t>
        <a:bodyPr/>
        <a:lstStyle/>
        <a:p>
          <a:r>
            <a:rPr lang="en-US" sz="1000" dirty="0" smtClean="0"/>
            <a:t>  Creating </a:t>
          </a:r>
          <a:r>
            <a:rPr lang="en-US" sz="1000" dirty="0" err="1" smtClean="0"/>
            <a:t>subawards</a:t>
          </a:r>
          <a:r>
            <a:rPr lang="en-US" sz="1000" dirty="0" smtClean="0"/>
            <a:t> when necessary</a:t>
          </a:r>
          <a:endParaRPr lang="en-US" sz="1000" dirty="0"/>
        </a:p>
      </dgm:t>
    </dgm:pt>
    <dgm:pt modelId="{D1D398D8-9F77-40F5-8894-419FB0131A02}" type="parTrans" cxnId="{5479FCA3-6EFD-4190-B881-DCA3850A5BFA}">
      <dgm:prSet/>
      <dgm:spPr/>
      <dgm:t>
        <a:bodyPr/>
        <a:lstStyle/>
        <a:p>
          <a:endParaRPr lang="en-US"/>
        </a:p>
      </dgm:t>
    </dgm:pt>
    <dgm:pt modelId="{84DCDD66-3ABF-46B6-89F6-E1B8F6742DFE}" type="sibTrans" cxnId="{5479FCA3-6EFD-4190-B881-DCA3850A5BFA}">
      <dgm:prSet/>
      <dgm:spPr/>
      <dgm:t>
        <a:bodyPr/>
        <a:lstStyle/>
        <a:p>
          <a:endParaRPr lang="en-US"/>
        </a:p>
      </dgm:t>
    </dgm:pt>
    <dgm:pt modelId="{13E53233-3168-411F-A5A5-359F715B7CD4}">
      <dgm:prSet phldrT="[Text]" custT="1"/>
      <dgm:spPr/>
      <dgm:t>
        <a:bodyPr/>
        <a:lstStyle/>
        <a:p>
          <a:r>
            <a:rPr lang="en-US" sz="1000" dirty="0" smtClean="0"/>
            <a:t>  Oversees compliance matters </a:t>
          </a:r>
          <a:endParaRPr lang="en-US" sz="1000" dirty="0"/>
        </a:p>
      </dgm:t>
    </dgm:pt>
    <dgm:pt modelId="{042EE8F7-2DD0-404E-96D1-70BC466AEB25}" type="parTrans" cxnId="{45A570BC-7287-4E85-89D7-E609E5F37059}">
      <dgm:prSet/>
      <dgm:spPr/>
      <dgm:t>
        <a:bodyPr/>
        <a:lstStyle/>
        <a:p>
          <a:endParaRPr lang="en-US"/>
        </a:p>
      </dgm:t>
    </dgm:pt>
    <dgm:pt modelId="{8F903FF5-7540-486F-8B5F-8816F17442D6}" type="sibTrans" cxnId="{45A570BC-7287-4E85-89D7-E609E5F37059}">
      <dgm:prSet/>
      <dgm:spPr/>
      <dgm:t>
        <a:bodyPr/>
        <a:lstStyle/>
        <a:p>
          <a:endParaRPr lang="en-US"/>
        </a:p>
      </dgm:t>
    </dgm:pt>
    <dgm:pt modelId="{FDBA8596-6825-461E-B0A1-7C90AEA719B0}">
      <dgm:prSet phldrT="[Text]" custT="1"/>
      <dgm:spPr/>
      <dgm:t>
        <a:bodyPr/>
        <a:lstStyle/>
        <a:p>
          <a:r>
            <a:rPr lang="en-US" sz="1000" dirty="0" smtClean="0"/>
            <a:t>  Corresponds with sponsor when necessary</a:t>
          </a:r>
          <a:endParaRPr lang="en-US" sz="1000" dirty="0"/>
        </a:p>
      </dgm:t>
    </dgm:pt>
    <dgm:pt modelId="{673145B8-5AF4-4EE5-80FE-3EF62A340237}" type="parTrans" cxnId="{BAF4FDD5-F6B6-43C2-A190-1B2F9046D510}">
      <dgm:prSet/>
      <dgm:spPr/>
      <dgm:t>
        <a:bodyPr/>
        <a:lstStyle/>
        <a:p>
          <a:endParaRPr lang="en-US"/>
        </a:p>
      </dgm:t>
    </dgm:pt>
    <dgm:pt modelId="{A45C2CD9-9891-487E-89CE-569C33484538}" type="sibTrans" cxnId="{BAF4FDD5-F6B6-43C2-A190-1B2F9046D510}">
      <dgm:prSet/>
      <dgm:spPr/>
      <dgm:t>
        <a:bodyPr/>
        <a:lstStyle/>
        <a:p>
          <a:endParaRPr lang="en-US"/>
        </a:p>
      </dgm:t>
    </dgm:pt>
    <dgm:pt modelId="{769EE199-FBD7-4151-99BF-E6D305BA891D}">
      <dgm:prSet phldrT="[Text]" custT="1"/>
      <dgm:spPr/>
      <dgm:t>
        <a:bodyPr/>
        <a:lstStyle/>
        <a:p>
          <a:r>
            <a:rPr lang="en-US" sz="1000" dirty="0" smtClean="0"/>
            <a:t>  Processes incremental and supplemental funding</a:t>
          </a:r>
          <a:endParaRPr lang="en-US" sz="1000" dirty="0"/>
        </a:p>
      </dgm:t>
    </dgm:pt>
    <dgm:pt modelId="{4D830312-4010-42EE-9173-9BB0350BA972}" type="parTrans" cxnId="{13597C89-EA44-47F0-9FB9-32F65E7E7EB7}">
      <dgm:prSet/>
      <dgm:spPr/>
      <dgm:t>
        <a:bodyPr/>
        <a:lstStyle/>
        <a:p>
          <a:endParaRPr lang="en-US"/>
        </a:p>
      </dgm:t>
    </dgm:pt>
    <dgm:pt modelId="{D2E49001-BFEF-4440-AF3A-EE83F75A23A9}" type="sibTrans" cxnId="{13597C89-EA44-47F0-9FB9-32F65E7E7EB7}">
      <dgm:prSet/>
      <dgm:spPr/>
      <dgm:t>
        <a:bodyPr/>
        <a:lstStyle/>
        <a:p>
          <a:endParaRPr lang="en-US"/>
        </a:p>
      </dgm:t>
    </dgm:pt>
    <dgm:pt modelId="{CB7F269B-7E55-4BEE-88C2-023732B5D693}">
      <dgm:prSet phldrT="[Text]" custT="1"/>
      <dgm:spPr/>
      <dgm:t>
        <a:bodyPr/>
        <a:lstStyle/>
        <a:p>
          <a:r>
            <a:rPr lang="en-US" sz="1000" dirty="0" smtClean="0"/>
            <a:t>  Manages deliverables</a:t>
          </a:r>
          <a:endParaRPr lang="en-US" sz="1000" dirty="0"/>
        </a:p>
      </dgm:t>
    </dgm:pt>
    <dgm:pt modelId="{9039A2A5-D0E1-4C80-B06B-5D3D963D061E}" type="parTrans" cxnId="{2F04F94C-B395-4759-B7CB-81F316C1AADA}">
      <dgm:prSet/>
      <dgm:spPr/>
      <dgm:t>
        <a:bodyPr/>
        <a:lstStyle/>
        <a:p>
          <a:endParaRPr lang="en-US"/>
        </a:p>
      </dgm:t>
    </dgm:pt>
    <dgm:pt modelId="{6305384C-C4D8-4253-BA6B-BBDA793AABA1}" type="sibTrans" cxnId="{2F04F94C-B395-4759-B7CB-81F316C1AADA}">
      <dgm:prSet/>
      <dgm:spPr/>
      <dgm:t>
        <a:bodyPr/>
        <a:lstStyle/>
        <a:p>
          <a:endParaRPr lang="en-US"/>
        </a:p>
      </dgm:t>
    </dgm:pt>
    <dgm:pt modelId="{45BB7AD7-F5F2-4A34-A8F6-7F5E3CDB1317}">
      <dgm:prSet phldrT="[Text]" custT="1"/>
      <dgm:spPr/>
      <dgm:t>
        <a:bodyPr/>
        <a:lstStyle/>
        <a:p>
          <a:r>
            <a:rPr lang="en-US" sz="1000" dirty="0" smtClean="0"/>
            <a:t>  Processes extensions </a:t>
          </a:r>
          <a:endParaRPr lang="en-US" sz="1000" dirty="0"/>
        </a:p>
      </dgm:t>
    </dgm:pt>
    <dgm:pt modelId="{6B0A09AD-3706-49DA-B995-949746C18F73}" type="parTrans" cxnId="{4FAC9B52-0B9E-4BAC-B90C-5C62B532191E}">
      <dgm:prSet/>
      <dgm:spPr/>
      <dgm:t>
        <a:bodyPr/>
        <a:lstStyle/>
        <a:p>
          <a:endParaRPr lang="en-US"/>
        </a:p>
      </dgm:t>
    </dgm:pt>
    <dgm:pt modelId="{80D844F6-BC91-4495-9462-BA93944286D0}" type="sibTrans" cxnId="{4FAC9B52-0B9E-4BAC-B90C-5C62B532191E}">
      <dgm:prSet/>
      <dgm:spPr/>
      <dgm:t>
        <a:bodyPr/>
        <a:lstStyle/>
        <a:p>
          <a:endParaRPr lang="en-US"/>
        </a:p>
      </dgm:t>
    </dgm:pt>
    <dgm:pt modelId="{73F16EB0-103D-4901-8ED8-45C1AB3DCFC0}" type="pres">
      <dgm:prSet presAssocID="{DD355DBC-0910-4E92-B118-F6DA60C0F792}" presName="diagram" presStyleCnt="0">
        <dgm:presLayoutVars>
          <dgm:dir/>
          <dgm:animLvl val="lvl"/>
          <dgm:resizeHandles val="exact"/>
        </dgm:presLayoutVars>
      </dgm:prSet>
      <dgm:spPr/>
      <dgm:t>
        <a:bodyPr/>
        <a:lstStyle/>
        <a:p>
          <a:endParaRPr lang="en-US"/>
        </a:p>
      </dgm:t>
    </dgm:pt>
    <dgm:pt modelId="{60B0BE1A-6A91-4BA4-A015-FE1EEC229F72}" type="pres">
      <dgm:prSet presAssocID="{8C44737D-7C89-484B-99F7-723ABB126806}" presName="compNode" presStyleCnt="0"/>
      <dgm:spPr/>
      <dgm:t>
        <a:bodyPr/>
        <a:lstStyle/>
        <a:p>
          <a:endParaRPr lang="en-US"/>
        </a:p>
      </dgm:t>
    </dgm:pt>
    <dgm:pt modelId="{CEA7FB4A-7FDB-44FC-B467-0AB3B73AE1C0}" type="pres">
      <dgm:prSet presAssocID="{8C44737D-7C89-484B-99F7-723ABB126806}" presName="childRect" presStyleLbl="bgAcc1" presStyleIdx="0" presStyleCnt="2">
        <dgm:presLayoutVars>
          <dgm:bulletEnabled val="1"/>
        </dgm:presLayoutVars>
      </dgm:prSet>
      <dgm:spPr/>
      <dgm:t>
        <a:bodyPr/>
        <a:lstStyle/>
        <a:p>
          <a:endParaRPr lang="en-US"/>
        </a:p>
      </dgm:t>
    </dgm:pt>
    <dgm:pt modelId="{1E8ABC8E-1393-445E-83F6-FE2AD6227FBF}" type="pres">
      <dgm:prSet presAssocID="{8C44737D-7C89-484B-99F7-723ABB126806}" presName="parentText" presStyleLbl="node1" presStyleIdx="0" presStyleCnt="0">
        <dgm:presLayoutVars>
          <dgm:chMax val="0"/>
          <dgm:bulletEnabled val="1"/>
        </dgm:presLayoutVars>
      </dgm:prSet>
      <dgm:spPr/>
      <dgm:t>
        <a:bodyPr/>
        <a:lstStyle/>
        <a:p>
          <a:endParaRPr lang="en-US"/>
        </a:p>
      </dgm:t>
    </dgm:pt>
    <dgm:pt modelId="{E7E76E5F-F919-44F3-96B4-E09F941BB0F8}" type="pres">
      <dgm:prSet presAssocID="{8C44737D-7C89-484B-99F7-723ABB126806}" presName="parentRect" presStyleLbl="alignNode1" presStyleIdx="0" presStyleCnt="2"/>
      <dgm:spPr/>
      <dgm:t>
        <a:bodyPr/>
        <a:lstStyle/>
        <a:p>
          <a:endParaRPr lang="en-US"/>
        </a:p>
      </dgm:t>
    </dgm:pt>
    <dgm:pt modelId="{5C37CCC1-950E-4997-8405-275D4180B8F5}" type="pres">
      <dgm:prSet presAssocID="{8C44737D-7C89-484B-99F7-723ABB126806}" presName="adorn" presStyleLbl="fgAccFollowNode1" presStyleIdx="0" presStyleCnt="2"/>
      <dgm:spPr>
        <a:blipFill rotWithShape="0">
          <a:blip xmlns:r="http://schemas.openxmlformats.org/officeDocument/2006/relationships" r:embed="rId1"/>
          <a:stretch>
            <a:fillRect/>
          </a:stretch>
        </a:blipFill>
        <a:ln>
          <a:noFill/>
        </a:ln>
      </dgm:spPr>
      <dgm:t>
        <a:bodyPr/>
        <a:lstStyle/>
        <a:p>
          <a:endParaRPr lang="en-US"/>
        </a:p>
      </dgm:t>
    </dgm:pt>
    <dgm:pt modelId="{A17CD596-9855-4529-8367-75F19E3E3358}" type="pres">
      <dgm:prSet presAssocID="{527EBBDF-5C5E-4D1A-A241-C63EBDB6BFC2}" presName="sibTrans" presStyleLbl="sibTrans2D1" presStyleIdx="0" presStyleCnt="0"/>
      <dgm:spPr/>
      <dgm:t>
        <a:bodyPr/>
        <a:lstStyle/>
        <a:p>
          <a:endParaRPr lang="en-US"/>
        </a:p>
      </dgm:t>
    </dgm:pt>
    <dgm:pt modelId="{66CFF108-639F-498E-8C81-C9BB50461D2F}" type="pres">
      <dgm:prSet presAssocID="{C592B503-4712-49ED-8888-B433D6CEE9DE}" presName="compNode" presStyleCnt="0"/>
      <dgm:spPr/>
      <dgm:t>
        <a:bodyPr/>
        <a:lstStyle/>
        <a:p>
          <a:endParaRPr lang="en-US"/>
        </a:p>
      </dgm:t>
    </dgm:pt>
    <dgm:pt modelId="{D9CC0653-B014-46B3-8634-BA2A0583A583}" type="pres">
      <dgm:prSet presAssocID="{C592B503-4712-49ED-8888-B433D6CEE9DE}" presName="childRect" presStyleLbl="bgAcc1" presStyleIdx="1" presStyleCnt="2">
        <dgm:presLayoutVars>
          <dgm:bulletEnabled val="1"/>
        </dgm:presLayoutVars>
      </dgm:prSet>
      <dgm:spPr/>
      <dgm:t>
        <a:bodyPr/>
        <a:lstStyle/>
        <a:p>
          <a:endParaRPr lang="en-US"/>
        </a:p>
      </dgm:t>
    </dgm:pt>
    <dgm:pt modelId="{77442627-BFBD-4F7D-AFA8-3D1E16297B95}" type="pres">
      <dgm:prSet presAssocID="{C592B503-4712-49ED-8888-B433D6CEE9DE}" presName="parentText" presStyleLbl="node1" presStyleIdx="0" presStyleCnt="0">
        <dgm:presLayoutVars>
          <dgm:chMax val="0"/>
          <dgm:bulletEnabled val="1"/>
        </dgm:presLayoutVars>
      </dgm:prSet>
      <dgm:spPr/>
      <dgm:t>
        <a:bodyPr/>
        <a:lstStyle/>
        <a:p>
          <a:endParaRPr lang="en-US"/>
        </a:p>
      </dgm:t>
    </dgm:pt>
    <dgm:pt modelId="{B170961B-E4CC-4B52-AAE5-23016F41F794}" type="pres">
      <dgm:prSet presAssocID="{C592B503-4712-49ED-8888-B433D6CEE9DE}" presName="parentRect" presStyleLbl="alignNode1" presStyleIdx="1" presStyleCnt="2"/>
      <dgm:spPr/>
      <dgm:t>
        <a:bodyPr/>
        <a:lstStyle/>
        <a:p>
          <a:endParaRPr lang="en-US"/>
        </a:p>
      </dgm:t>
    </dgm:pt>
    <dgm:pt modelId="{C876CB59-9172-4A23-8DE0-29AE171F00CC}" type="pres">
      <dgm:prSet presAssocID="{C592B503-4712-49ED-8888-B433D6CEE9DE}" presName="adorn" presStyleLbl="fgAccFollowNode1" presStyleIdx="1" presStyleCnt="2"/>
      <dgm:spPr>
        <a:blipFill rotWithShape="0">
          <a:blip xmlns:r="http://schemas.openxmlformats.org/officeDocument/2006/relationships" r:embed="rId1"/>
          <a:stretch>
            <a:fillRect/>
          </a:stretch>
        </a:blipFill>
        <a:ln>
          <a:noFill/>
        </a:ln>
      </dgm:spPr>
      <dgm:t>
        <a:bodyPr/>
        <a:lstStyle/>
        <a:p>
          <a:endParaRPr lang="en-US"/>
        </a:p>
      </dgm:t>
    </dgm:pt>
  </dgm:ptLst>
  <dgm:cxnLst>
    <dgm:cxn modelId="{FFF18B19-AA6D-49E4-8877-3FD1EF7B981F}" type="presOf" srcId="{FDBA8596-6825-461E-B0A1-7C90AEA719B0}" destId="{D9CC0653-B014-46B3-8634-BA2A0583A583}" srcOrd="0" destOrd="4" presId="urn:microsoft.com/office/officeart/2005/8/layout/bList2#1"/>
    <dgm:cxn modelId="{317EA76F-CECE-413F-85F6-A410F414329C}" type="presOf" srcId="{8C44737D-7C89-484B-99F7-723ABB126806}" destId="{E7E76E5F-F919-44F3-96B4-E09F941BB0F8}" srcOrd="1" destOrd="0" presId="urn:microsoft.com/office/officeart/2005/8/layout/bList2#1"/>
    <dgm:cxn modelId="{91BAEA92-F274-4AF0-A513-D92C4DC8F51C}" type="presOf" srcId="{13E53233-3168-411F-A5A5-359F715B7CD4}" destId="{D9CC0653-B014-46B3-8634-BA2A0583A583}" srcOrd="0" destOrd="3" presId="urn:microsoft.com/office/officeart/2005/8/layout/bList2#1"/>
    <dgm:cxn modelId="{50DCD404-9B93-4678-B127-7435EC3FBFB8}" srcId="{C592B503-4712-49ED-8888-B433D6CEE9DE}" destId="{01702384-35DF-4196-AE95-A5B9F52C86BB}" srcOrd="1" destOrd="0" parTransId="{E81BFD41-1A28-428D-A632-2AF26A59771F}" sibTransId="{1147135E-C21C-4DA2-8372-0FAE725C778C}"/>
    <dgm:cxn modelId="{35A8EAD7-3356-46CA-9CF1-1D4E389002E0}" type="presOf" srcId="{B85968DB-C3B7-40F3-B64D-2B6AC45B0550}" destId="{CEA7FB4A-7FDB-44FC-B467-0AB3B73AE1C0}" srcOrd="0" destOrd="5" presId="urn:microsoft.com/office/officeart/2005/8/layout/bList2#1"/>
    <dgm:cxn modelId="{314CCB01-D96B-48F8-9B69-F1FD6BBDB850}" srcId="{8C44737D-7C89-484B-99F7-723ABB126806}" destId="{43BF2596-F20C-4AF4-BF01-BBC5B5C93485}" srcOrd="7" destOrd="0" parTransId="{0FD0B899-93F9-4CE1-B770-F58E6267141E}" sibTransId="{639496C9-EA89-44D8-83E8-980BA39DA6D0}"/>
    <dgm:cxn modelId="{6C10C663-57B7-4CC5-B7FF-780D7A4591A0}" srcId="{8C44737D-7C89-484B-99F7-723ABB126806}" destId="{4FAF7B65-2D97-47AD-93B5-B328EBF5A800}" srcOrd="3" destOrd="0" parTransId="{43EC1BCD-208C-4517-B29F-AA49558ECBBA}" sibTransId="{CED77B64-E0CE-4B8B-A9DE-EFAA1E2BEC27}"/>
    <dgm:cxn modelId="{CF70909A-2563-4E9E-9244-D11E7A5A1167}" type="presOf" srcId="{769EE199-FBD7-4151-99BF-E6D305BA891D}" destId="{D9CC0653-B014-46B3-8634-BA2A0583A583}" srcOrd="0" destOrd="5" presId="urn:microsoft.com/office/officeart/2005/8/layout/bList2#1"/>
    <dgm:cxn modelId="{4508DDBE-2408-4CB4-9620-9A0EA1367ACC}" srcId="{8C44737D-7C89-484B-99F7-723ABB126806}" destId="{41B19BE2-CD27-4049-9B04-5F0DBC3FD32F}" srcOrd="6" destOrd="0" parTransId="{0ECA959E-6BB2-47A6-A40C-AFCDAD830A01}" sibTransId="{B34AD374-6A3E-484A-9322-873B8E483459}"/>
    <dgm:cxn modelId="{B6655349-1C3A-4567-8940-8DA5FB3D5AFD}" type="presOf" srcId="{DD355DBC-0910-4E92-B118-F6DA60C0F792}" destId="{73F16EB0-103D-4901-8ED8-45C1AB3DCFC0}" srcOrd="0" destOrd="0" presId="urn:microsoft.com/office/officeart/2005/8/layout/bList2#1"/>
    <dgm:cxn modelId="{5A176648-3D56-4AAB-9709-03B45B7C30EC}" srcId="{8C44737D-7C89-484B-99F7-723ABB126806}" destId="{8C1651D7-388F-4A1A-9621-A595BC98666F}" srcOrd="2" destOrd="0" parTransId="{9386F8C0-0F45-4992-8642-4C35E1EAD783}" sibTransId="{65E76463-8DEC-4B83-8DCE-670713013EB7}"/>
    <dgm:cxn modelId="{B8016DD0-BEA3-444D-869D-71F412795A3D}" type="presOf" srcId="{AA444975-E942-4CE4-B51A-2ADD13C33BC3}" destId="{CEA7FB4A-7FDB-44FC-B467-0AB3B73AE1C0}" srcOrd="0" destOrd="4" presId="urn:microsoft.com/office/officeart/2005/8/layout/bList2#1"/>
    <dgm:cxn modelId="{13597C89-EA44-47F0-9FB9-32F65E7E7EB7}" srcId="{C592B503-4712-49ED-8888-B433D6CEE9DE}" destId="{769EE199-FBD7-4151-99BF-E6D305BA891D}" srcOrd="5" destOrd="0" parTransId="{4D830312-4010-42EE-9173-9BB0350BA972}" sibTransId="{D2E49001-BFEF-4440-AF3A-EE83F75A23A9}"/>
    <dgm:cxn modelId="{A00F0C7C-074D-4DFC-A49E-F5779FE91207}" type="presOf" srcId="{B3718113-F1EC-4DA6-A040-688B28D865D5}" destId="{CEA7FB4A-7FDB-44FC-B467-0AB3B73AE1C0}" srcOrd="0" destOrd="0" presId="urn:microsoft.com/office/officeart/2005/8/layout/bList2#1"/>
    <dgm:cxn modelId="{FF20D26C-3EDB-42A6-88BE-E889E42822C6}" srcId="{8C44737D-7C89-484B-99F7-723ABB126806}" destId="{25E35102-463C-4663-8AE4-BAE1318018FD}" srcOrd="1" destOrd="0" parTransId="{AD85447E-7384-4A76-8483-5270A4D01C8E}" sibTransId="{989258DB-1892-4DF6-9A9A-A380B906E2BD}"/>
    <dgm:cxn modelId="{5A094606-08B4-4ECE-94E3-01F47A49C55E}" type="presOf" srcId="{41B19BE2-CD27-4049-9B04-5F0DBC3FD32F}" destId="{CEA7FB4A-7FDB-44FC-B467-0AB3B73AE1C0}" srcOrd="0" destOrd="6" presId="urn:microsoft.com/office/officeart/2005/8/layout/bList2#1"/>
    <dgm:cxn modelId="{3D5F422C-DDBC-4151-8071-25308B0E0A69}" type="presOf" srcId="{8C44737D-7C89-484B-99F7-723ABB126806}" destId="{1E8ABC8E-1393-445E-83F6-FE2AD6227FBF}" srcOrd="0" destOrd="0" presId="urn:microsoft.com/office/officeart/2005/8/layout/bList2#1"/>
    <dgm:cxn modelId="{5DE08A1E-702A-48B0-BFB9-063BC0B9ABDC}" srcId="{8C44737D-7C89-484B-99F7-723ABB126806}" destId="{AA444975-E942-4CE4-B51A-2ADD13C33BC3}" srcOrd="4" destOrd="0" parTransId="{FD0ED17E-6BC2-4858-917F-A8C428336A92}" sibTransId="{3731A294-1418-46E3-A01A-F96E09C1BA3B}"/>
    <dgm:cxn modelId="{2F04F94C-B395-4759-B7CB-81F316C1AADA}" srcId="{C592B503-4712-49ED-8888-B433D6CEE9DE}" destId="{CB7F269B-7E55-4BEE-88C2-023732B5D693}" srcOrd="6" destOrd="0" parTransId="{9039A2A5-D0E1-4C80-B06B-5D3D963D061E}" sibTransId="{6305384C-C4D8-4253-BA6B-BBDA793AABA1}"/>
    <dgm:cxn modelId="{3474E829-74AD-4BE2-A950-4D9049853FAF}" srcId="{8C44737D-7C89-484B-99F7-723ABB126806}" destId="{D3912274-DA18-423F-892B-7179B885CFB7}" srcOrd="8" destOrd="0" parTransId="{8F9979CA-A4F0-4F41-BA27-88EBAB8D8023}" sibTransId="{4DC990E2-E93B-4C69-ADCA-B6C8322DAE81}"/>
    <dgm:cxn modelId="{3C9B112B-9187-462F-94CE-9FDF9DFF2391}" srcId="{C592B503-4712-49ED-8888-B433D6CEE9DE}" destId="{BB14E29C-3294-4FE4-8D36-FE05C789B0F5}" srcOrd="0" destOrd="0" parTransId="{B6AFFB4A-5AFA-4130-AA1D-D861D2E237DB}" sibTransId="{567746E6-7F43-4A0C-A030-99D22213A9DA}"/>
    <dgm:cxn modelId="{BAF4FDD5-F6B6-43C2-A190-1B2F9046D510}" srcId="{C592B503-4712-49ED-8888-B433D6CEE9DE}" destId="{FDBA8596-6825-461E-B0A1-7C90AEA719B0}" srcOrd="4" destOrd="0" parTransId="{673145B8-5AF4-4EE5-80FE-3EF62A340237}" sibTransId="{A45C2CD9-9891-487E-89CE-569C33484538}"/>
    <dgm:cxn modelId="{26721851-1E83-48EF-91AD-874B5EF4B6A8}" type="presOf" srcId="{C592B503-4712-49ED-8888-B433D6CEE9DE}" destId="{B170961B-E4CC-4B52-AAE5-23016F41F794}" srcOrd="1" destOrd="0" presId="urn:microsoft.com/office/officeart/2005/8/layout/bList2#1"/>
    <dgm:cxn modelId="{340F86E9-25ED-4FD9-9513-B303AE451810}" type="presOf" srcId="{D3912274-DA18-423F-892B-7179B885CFB7}" destId="{CEA7FB4A-7FDB-44FC-B467-0AB3B73AE1C0}" srcOrd="0" destOrd="8" presId="urn:microsoft.com/office/officeart/2005/8/layout/bList2#1"/>
    <dgm:cxn modelId="{5479FCA3-6EFD-4190-B881-DCA3850A5BFA}" srcId="{C592B503-4712-49ED-8888-B433D6CEE9DE}" destId="{39F50245-F80A-42F7-8062-A4DE8DF37CC7}" srcOrd="2" destOrd="0" parTransId="{D1D398D8-9F77-40F5-8894-419FB0131A02}" sibTransId="{84DCDD66-3ABF-46B6-89F6-E1B8F6742DFE}"/>
    <dgm:cxn modelId="{8AA65C55-54C6-45C5-8F48-6A5A9350A275}" srcId="{DD355DBC-0910-4E92-B118-F6DA60C0F792}" destId="{C592B503-4712-49ED-8888-B433D6CEE9DE}" srcOrd="1" destOrd="0" parTransId="{100D6B2D-0EF7-4E03-8E09-DA47F271BE5B}" sibTransId="{9EC9805F-28C4-47DC-8DA8-3BAF38C6727B}"/>
    <dgm:cxn modelId="{124CA0CF-0F72-411E-8AE6-16EE57625533}" type="presOf" srcId="{39F50245-F80A-42F7-8062-A4DE8DF37CC7}" destId="{D9CC0653-B014-46B3-8634-BA2A0583A583}" srcOrd="0" destOrd="2" presId="urn:microsoft.com/office/officeart/2005/8/layout/bList2#1"/>
    <dgm:cxn modelId="{3ED39045-3786-412E-A8AB-08270982EAC7}" type="presOf" srcId="{43BF2596-F20C-4AF4-BF01-BBC5B5C93485}" destId="{CEA7FB4A-7FDB-44FC-B467-0AB3B73AE1C0}" srcOrd="0" destOrd="7" presId="urn:microsoft.com/office/officeart/2005/8/layout/bList2#1"/>
    <dgm:cxn modelId="{60A20CA2-5D30-4F6C-9254-5AD3862E9266}" type="presOf" srcId="{4FAF7B65-2D97-47AD-93B5-B328EBF5A800}" destId="{CEA7FB4A-7FDB-44FC-B467-0AB3B73AE1C0}" srcOrd="0" destOrd="3" presId="urn:microsoft.com/office/officeart/2005/8/layout/bList2#1"/>
    <dgm:cxn modelId="{F4C0E6DB-AE57-4AA2-91D7-7B1A758D58F8}" srcId="{8C44737D-7C89-484B-99F7-723ABB126806}" destId="{B3718113-F1EC-4DA6-A040-688B28D865D5}" srcOrd="0" destOrd="0" parTransId="{A02DE068-9CD2-4B70-A8E3-9166292945DD}" sibTransId="{51460ADB-C466-4EE3-B55C-6BFAF12FBEE6}"/>
    <dgm:cxn modelId="{45A570BC-7287-4E85-89D7-E609E5F37059}" srcId="{C592B503-4712-49ED-8888-B433D6CEE9DE}" destId="{13E53233-3168-411F-A5A5-359F715B7CD4}" srcOrd="3" destOrd="0" parTransId="{042EE8F7-2DD0-404E-96D1-70BC466AEB25}" sibTransId="{8F903FF5-7540-486F-8B5F-8816F17442D6}"/>
    <dgm:cxn modelId="{4FAC9B52-0B9E-4BAC-B90C-5C62B532191E}" srcId="{C592B503-4712-49ED-8888-B433D6CEE9DE}" destId="{45BB7AD7-F5F2-4A34-A8F6-7F5E3CDB1317}" srcOrd="7" destOrd="0" parTransId="{6B0A09AD-3706-49DA-B995-949746C18F73}" sibTransId="{80D844F6-BC91-4495-9462-BA93944286D0}"/>
    <dgm:cxn modelId="{314DF246-5FB0-4C0A-8F89-51C3AA349791}" srcId="{DD355DBC-0910-4E92-B118-F6DA60C0F792}" destId="{8C44737D-7C89-484B-99F7-723ABB126806}" srcOrd="0" destOrd="0" parTransId="{7F2AA70F-07F2-44CE-8DF6-4315B1BE784A}" sibTransId="{527EBBDF-5C5E-4D1A-A241-C63EBDB6BFC2}"/>
    <dgm:cxn modelId="{701DD509-C6CA-4997-8913-BB32952815FA}" type="presOf" srcId="{8C1651D7-388F-4A1A-9621-A595BC98666F}" destId="{CEA7FB4A-7FDB-44FC-B467-0AB3B73AE1C0}" srcOrd="0" destOrd="2" presId="urn:microsoft.com/office/officeart/2005/8/layout/bList2#1"/>
    <dgm:cxn modelId="{8FA0AC07-9F35-4352-A4CE-0E9528FE2BDC}" type="presOf" srcId="{45BB7AD7-F5F2-4A34-A8F6-7F5E3CDB1317}" destId="{D9CC0653-B014-46B3-8634-BA2A0583A583}" srcOrd="0" destOrd="7" presId="urn:microsoft.com/office/officeart/2005/8/layout/bList2#1"/>
    <dgm:cxn modelId="{A07DC2EF-0670-42D2-9C10-63C461B4F72B}" srcId="{8C44737D-7C89-484B-99F7-723ABB126806}" destId="{B85968DB-C3B7-40F3-B64D-2B6AC45B0550}" srcOrd="5" destOrd="0" parTransId="{0480E75C-8DFE-4287-A34A-61B26FEA944A}" sibTransId="{B48CF450-060A-410C-A85F-BC2E26D31A7C}"/>
    <dgm:cxn modelId="{EE286836-0444-4B90-84B0-8CDEBF5F1F4A}" type="presOf" srcId="{527EBBDF-5C5E-4D1A-A241-C63EBDB6BFC2}" destId="{A17CD596-9855-4529-8367-75F19E3E3358}" srcOrd="0" destOrd="0" presId="urn:microsoft.com/office/officeart/2005/8/layout/bList2#1"/>
    <dgm:cxn modelId="{C9A63A6E-6A5F-4595-9679-AF2BD6A8B9E3}" type="presOf" srcId="{25E35102-463C-4663-8AE4-BAE1318018FD}" destId="{CEA7FB4A-7FDB-44FC-B467-0AB3B73AE1C0}" srcOrd="0" destOrd="1" presId="urn:microsoft.com/office/officeart/2005/8/layout/bList2#1"/>
    <dgm:cxn modelId="{2F1DC42A-9B13-4761-9816-A030483EF494}" type="presOf" srcId="{C592B503-4712-49ED-8888-B433D6CEE9DE}" destId="{77442627-BFBD-4F7D-AFA8-3D1E16297B95}" srcOrd="0" destOrd="0" presId="urn:microsoft.com/office/officeart/2005/8/layout/bList2#1"/>
    <dgm:cxn modelId="{E378DE8C-C3E2-4962-91AB-431224FBBE61}" type="presOf" srcId="{01702384-35DF-4196-AE95-A5B9F52C86BB}" destId="{D9CC0653-B014-46B3-8634-BA2A0583A583}" srcOrd="0" destOrd="1" presId="urn:microsoft.com/office/officeart/2005/8/layout/bList2#1"/>
    <dgm:cxn modelId="{6F976FBD-44FE-422C-B4B2-651AB6B201E8}" type="presOf" srcId="{CB7F269B-7E55-4BEE-88C2-023732B5D693}" destId="{D9CC0653-B014-46B3-8634-BA2A0583A583}" srcOrd="0" destOrd="6" presId="urn:microsoft.com/office/officeart/2005/8/layout/bList2#1"/>
    <dgm:cxn modelId="{829BACD9-03A6-4C23-B5E8-08E87A73FB14}" type="presOf" srcId="{BB14E29C-3294-4FE4-8D36-FE05C789B0F5}" destId="{D9CC0653-B014-46B3-8634-BA2A0583A583}" srcOrd="0" destOrd="0" presId="urn:microsoft.com/office/officeart/2005/8/layout/bList2#1"/>
    <dgm:cxn modelId="{8353D566-4531-4BD3-8C15-428244D35B67}" type="presParOf" srcId="{73F16EB0-103D-4901-8ED8-45C1AB3DCFC0}" destId="{60B0BE1A-6A91-4BA4-A015-FE1EEC229F72}" srcOrd="0" destOrd="0" presId="urn:microsoft.com/office/officeart/2005/8/layout/bList2#1"/>
    <dgm:cxn modelId="{E7DD27EA-4237-4AAE-BB3D-3E898D6B42DC}" type="presParOf" srcId="{60B0BE1A-6A91-4BA4-A015-FE1EEC229F72}" destId="{CEA7FB4A-7FDB-44FC-B467-0AB3B73AE1C0}" srcOrd="0" destOrd="0" presId="urn:microsoft.com/office/officeart/2005/8/layout/bList2#1"/>
    <dgm:cxn modelId="{51438ED6-FE26-4B0A-9F41-C462C10DC3A6}" type="presParOf" srcId="{60B0BE1A-6A91-4BA4-A015-FE1EEC229F72}" destId="{1E8ABC8E-1393-445E-83F6-FE2AD6227FBF}" srcOrd="1" destOrd="0" presId="urn:microsoft.com/office/officeart/2005/8/layout/bList2#1"/>
    <dgm:cxn modelId="{79EB6D3C-85E4-4102-893A-01F2C43E52ED}" type="presParOf" srcId="{60B0BE1A-6A91-4BA4-A015-FE1EEC229F72}" destId="{E7E76E5F-F919-44F3-96B4-E09F941BB0F8}" srcOrd="2" destOrd="0" presId="urn:microsoft.com/office/officeart/2005/8/layout/bList2#1"/>
    <dgm:cxn modelId="{42BAAB83-4A8D-4241-8067-BBD93E94F45A}" type="presParOf" srcId="{60B0BE1A-6A91-4BA4-A015-FE1EEC229F72}" destId="{5C37CCC1-950E-4997-8405-275D4180B8F5}" srcOrd="3" destOrd="0" presId="urn:microsoft.com/office/officeart/2005/8/layout/bList2#1"/>
    <dgm:cxn modelId="{3EDDCB19-DFC1-4507-AE35-6BAD0B10FC8F}" type="presParOf" srcId="{73F16EB0-103D-4901-8ED8-45C1AB3DCFC0}" destId="{A17CD596-9855-4529-8367-75F19E3E3358}" srcOrd="1" destOrd="0" presId="urn:microsoft.com/office/officeart/2005/8/layout/bList2#1"/>
    <dgm:cxn modelId="{8EDEF483-8F19-49E8-A640-27D8BE8E6C39}" type="presParOf" srcId="{73F16EB0-103D-4901-8ED8-45C1AB3DCFC0}" destId="{66CFF108-639F-498E-8C81-C9BB50461D2F}" srcOrd="2" destOrd="0" presId="urn:microsoft.com/office/officeart/2005/8/layout/bList2#1"/>
    <dgm:cxn modelId="{ED526554-742C-4F25-BCA7-AF4637C09484}" type="presParOf" srcId="{66CFF108-639F-498E-8C81-C9BB50461D2F}" destId="{D9CC0653-B014-46B3-8634-BA2A0583A583}" srcOrd="0" destOrd="0" presId="urn:microsoft.com/office/officeart/2005/8/layout/bList2#1"/>
    <dgm:cxn modelId="{2C1CEFDB-E185-47C4-872C-C2656D2AC240}" type="presParOf" srcId="{66CFF108-639F-498E-8C81-C9BB50461D2F}" destId="{77442627-BFBD-4F7D-AFA8-3D1E16297B95}" srcOrd="1" destOrd="0" presId="urn:microsoft.com/office/officeart/2005/8/layout/bList2#1"/>
    <dgm:cxn modelId="{0B019FC8-843A-44AB-AD69-45D96CF05B17}" type="presParOf" srcId="{66CFF108-639F-498E-8C81-C9BB50461D2F}" destId="{B170961B-E4CC-4B52-AAE5-23016F41F794}" srcOrd="2" destOrd="0" presId="urn:microsoft.com/office/officeart/2005/8/layout/bList2#1"/>
    <dgm:cxn modelId="{7E97ECB0-D469-436A-AB98-99237F1B3D77}" type="presParOf" srcId="{66CFF108-639F-498E-8C81-C9BB50461D2F}" destId="{C876CB59-9172-4A23-8DE0-29AE171F00CC}" srcOrd="3" destOrd="0" presId="urn:microsoft.com/office/officeart/2005/8/layout/bList2#1"/>
  </dgm:cxnLst>
  <dgm:bg>
    <a:noFill/>
    <a:effectLst>
      <a:outerShdw blurRad="50800" dist="38100" dir="2700000" algn="tl" rotWithShape="0">
        <a:prstClr val="black">
          <a:alpha val="40000"/>
        </a:prstClr>
      </a:outerShdw>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BAD8522-E1D8-4100-9F9C-B922C6893C90}" type="doc">
      <dgm:prSet loTypeId="urn:microsoft.com/office/officeart/2005/8/layout/process4" loCatId="list" qsTypeId="urn:microsoft.com/office/officeart/2005/8/quickstyle/simple2" qsCatId="simple" csTypeId="urn:microsoft.com/office/officeart/2005/8/colors/colorful1#4" csCatId="colorful" phldr="1"/>
      <dgm:spPr/>
      <dgm:t>
        <a:bodyPr/>
        <a:lstStyle/>
        <a:p>
          <a:endParaRPr lang="en-US"/>
        </a:p>
      </dgm:t>
    </dgm:pt>
    <dgm:pt modelId="{EC912083-46BA-47EC-834F-B53C28E6D0BD}">
      <dgm:prSet phldrT="[Text]" custT="1"/>
      <dgm:spPr/>
      <dgm:t>
        <a:bodyPr/>
        <a:lstStyle/>
        <a:p>
          <a:r>
            <a:rPr lang="en-US" sz="1100" baseline="0" dirty="0" smtClean="0">
              <a:solidFill>
                <a:schemeClr val="tx2"/>
              </a:solidFill>
            </a:rPr>
            <a:t>Final Project Reports</a:t>
          </a:r>
          <a:endParaRPr lang="en-US" sz="1100" baseline="0" dirty="0">
            <a:solidFill>
              <a:schemeClr val="tx2"/>
            </a:solidFill>
          </a:endParaRPr>
        </a:p>
      </dgm:t>
    </dgm:pt>
    <dgm:pt modelId="{F1078060-4F1D-4792-900A-9DC3C71D1776}" type="parTrans" cxnId="{58B63ADD-6CB4-4181-ADBB-3F961B5EAB75}">
      <dgm:prSet/>
      <dgm:spPr/>
      <dgm:t>
        <a:bodyPr/>
        <a:lstStyle/>
        <a:p>
          <a:endParaRPr lang="en-US"/>
        </a:p>
      </dgm:t>
    </dgm:pt>
    <dgm:pt modelId="{B4159C30-DBE3-473F-B6E7-4D39883C930F}" type="sibTrans" cxnId="{58B63ADD-6CB4-4181-ADBB-3F961B5EAB75}">
      <dgm:prSet/>
      <dgm:spPr/>
      <dgm:t>
        <a:bodyPr/>
        <a:lstStyle/>
        <a:p>
          <a:endParaRPr lang="en-US"/>
        </a:p>
      </dgm:t>
    </dgm:pt>
    <dgm:pt modelId="{258A9A00-1735-4AD7-91CD-4219E128385D}">
      <dgm:prSet phldrT="[Text]" custT="1"/>
      <dgm:spPr/>
      <dgm:t>
        <a:bodyPr/>
        <a:lstStyle/>
        <a:p>
          <a:r>
            <a:rPr lang="en-US" sz="1100" baseline="0" dirty="0" smtClean="0">
              <a:solidFill>
                <a:schemeClr val="tx2"/>
              </a:solidFill>
            </a:rPr>
            <a:t>Close-Out </a:t>
          </a:r>
          <a:endParaRPr lang="en-US" sz="1100" baseline="0" dirty="0">
            <a:solidFill>
              <a:schemeClr val="tx2"/>
            </a:solidFill>
          </a:endParaRPr>
        </a:p>
      </dgm:t>
    </dgm:pt>
    <dgm:pt modelId="{164E3571-578C-4D09-802D-DA7CA8523DFE}" type="parTrans" cxnId="{6A09AE4A-BF3B-4923-9211-7002CECB24DF}">
      <dgm:prSet/>
      <dgm:spPr/>
      <dgm:t>
        <a:bodyPr/>
        <a:lstStyle/>
        <a:p>
          <a:endParaRPr lang="en-US"/>
        </a:p>
      </dgm:t>
    </dgm:pt>
    <dgm:pt modelId="{79213DFF-C503-48D3-89F4-E8701BA849D7}" type="sibTrans" cxnId="{6A09AE4A-BF3B-4923-9211-7002CECB24DF}">
      <dgm:prSet/>
      <dgm:spPr/>
      <dgm:t>
        <a:bodyPr/>
        <a:lstStyle/>
        <a:p>
          <a:endParaRPr lang="en-US"/>
        </a:p>
      </dgm:t>
    </dgm:pt>
    <dgm:pt modelId="{3BB4AA56-4C80-400F-B429-56540F0D2A30}">
      <dgm:prSet phldrT="[Text]" custT="1"/>
      <dgm:spPr/>
      <dgm:t>
        <a:bodyPr/>
        <a:lstStyle/>
        <a:p>
          <a:r>
            <a:rPr lang="en-US" sz="1100" baseline="0" dirty="0" smtClean="0"/>
            <a:t>Project is terminated, but records are kept and maintained</a:t>
          </a:r>
          <a:endParaRPr lang="en-US" sz="1100" baseline="0" dirty="0"/>
        </a:p>
      </dgm:t>
    </dgm:pt>
    <dgm:pt modelId="{FFD28052-AA56-4A5C-87FA-2E255A443C85}" type="parTrans" cxnId="{CBE0FA2F-21DD-42AA-9B29-8EF4C4EE6435}">
      <dgm:prSet/>
      <dgm:spPr/>
      <dgm:t>
        <a:bodyPr/>
        <a:lstStyle/>
        <a:p>
          <a:endParaRPr lang="en-US"/>
        </a:p>
      </dgm:t>
    </dgm:pt>
    <dgm:pt modelId="{32170DE0-6553-4C68-AF8D-1E4C3613735A}" type="sibTrans" cxnId="{CBE0FA2F-21DD-42AA-9B29-8EF4C4EE6435}">
      <dgm:prSet/>
      <dgm:spPr/>
      <dgm:t>
        <a:bodyPr/>
        <a:lstStyle/>
        <a:p>
          <a:endParaRPr lang="en-US"/>
        </a:p>
      </dgm:t>
    </dgm:pt>
    <dgm:pt modelId="{78ABDCB0-CF42-45F9-9CA3-F7C9B369C2B1}">
      <dgm:prSet phldrT="[Text]" custT="1"/>
      <dgm:spPr/>
      <dgm:t>
        <a:bodyPr/>
        <a:lstStyle/>
        <a:p>
          <a:r>
            <a:rPr lang="en-US" sz="1100" baseline="0" dirty="0" smtClean="0">
              <a:latin typeface="+mn-lt"/>
            </a:rPr>
            <a:t>Submitted to sponsor and approved</a:t>
          </a:r>
          <a:endParaRPr lang="en-US" sz="1100" baseline="0" dirty="0">
            <a:latin typeface="+mn-lt"/>
          </a:endParaRPr>
        </a:p>
      </dgm:t>
    </dgm:pt>
    <dgm:pt modelId="{AA812F48-B691-4B49-87E8-F387B986ACCF}" type="parTrans" cxnId="{7D07B33D-1FAC-4B89-A625-FB771262D833}">
      <dgm:prSet/>
      <dgm:spPr/>
      <dgm:t>
        <a:bodyPr/>
        <a:lstStyle/>
        <a:p>
          <a:endParaRPr lang="en-US"/>
        </a:p>
      </dgm:t>
    </dgm:pt>
    <dgm:pt modelId="{FE834C35-5701-43BA-9F89-C1E5F60B625D}" type="sibTrans" cxnId="{7D07B33D-1FAC-4B89-A625-FB771262D833}">
      <dgm:prSet/>
      <dgm:spPr/>
      <dgm:t>
        <a:bodyPr/>
        <a:lstStyle/>
        <a:p>
          <a:endParaRPr lang="en-US"/>
        </a:p>
      </dgm:t>
    </dgm:pt>
    <dgm:pt modelId="{7FAFB634-251A-4848-AAB7-F00631CE8988}">
      <dgm:prSet phldrT="[Text]" custT="1"/>
      <dgm:spPr/>
      <dgm:t>
        <a:bodyPr/>
        <a:lstStyle/>
        <a:p>
          <a:r>
            <a:rPr lang="en-US" sz="1100" baseline="0" dirty="0" smtClean="0">
              <a:solidFill>
                <a:schemeClr val="tx2"/>
              </a:solidFill>
            </a:rPr>
            <a:t>Completion of all Financial Matters and Reports Submitted</a:t>
          </a:r>
          <a:endParaRPr lang="en-US" sz="1100" baseline="0" dirty="0">
            <a:solidFill>
              <a:schemeClr val="tx2"/>
            </a:solidFill>
          </a:endParaRPr>
        </a:p>
      </dgm:t>
    </dgm:pt>
    <dgm:pt modelId="{4E13A412-D9FF-46D1-9700-F747772784B6}" type="parTrans" cxnId="{8BF8ADB4-4110-4C2B-B922-E4824BEBB1B5}">
      <dgm:prSet/>
      <dgm:spPr/>
      <dgm:t>
        <a:bodyPr/>
        <a:lstStyle/>
        <a:p>
          <a:endParaRPr lang="en-US"/>
        </a:p>
      </dgm:t>
    </dgm:pt>
    <dgm:pt modelId="{C754D603-64FC-4522-AEDC-7F283226C209}" type="sibTrans" cxnId="{8BF8ADB4-4110-4C2B-B922-E4824BEBB1B5}">
      <dgm:prSet/>
      <dgm:spPr/>
      <dgm:t>
        <a:bodyPr/>
        <a:lstStyle/>
        <a:p>
          <a:endParaRPr lang="en-US"/>
        </a:p>
      </dgm:t>
    </dgm:pt>
    <dgm:pt modelId="{F302DEA5-3367-4DDE-89C6-81838E3B1573}">
      <dgm:prSet phldrT="[Text]" custT="1"/>
      <dgm:spPr/>
      <dgm:t>
        <a:bodyPr/>
        <a:lstStyle/>
        <a:p>
          <a:r>
            <a:rPr lang="en-US" sz="1100" baseline="0" dirty="0" smtClean="0"/>
            <a:t>Working with G&amp;C Accounting in timely manner</a:t>
          </a:r>
          <a:endParaRPr lang="en-US" sz="1100" baseline="0" dirty="0"/>
        </a:p>
      </dgm:t>
    </dgm:pt>
    <dgm:pt modelId="{15488A3F-5BE5-4CB2-8775-C94149545F91}" type="parTrans" cxnId="{81566281-9091-4A2B-B596-D2DA5526137F}">
      <dgm:prSet/>
      <dgm:spPr/>
      <dgm:t>
        <a:bodyPr/>
        <a:lstStyle/>
        <a:p>
          <a:endParaRPr lang="en-US"/>
        </a:p>
      </dgm:t>
    </dgm:pt>
    <dgm:pt modelId="{39154500-6670-424E-825E-40A6D3C6E953}" type="sibTrans" cxnId="{81566281-9091-4A2B-B596-D2DA5526137F}">
      <dgm:prSet/>
      <dgm:spPr/>
      <dgm:t>
        <a:bodyPr/>
        <a:lstStyle/>
        <a:p>
          <a:endParaRPr lang="en-US"/>
        </a:p>
      </dgm:t>
    </dgm:pt>
    <dgm:pt modelId="{CAA7E34F-8C71-4DE1-A3B3-FD4407265503}" type="pres">
      <dgm:prSet presAssocID="{1BAD8522-E1D8-4100-9F9C-B922C6893C90}" presName="Name0" presStyleCnt="0">
        <dgm:presLayoutVars>
          <dgm:dir/>
          <dgm:animLvl val="lvl"/>
          <dgm:resizeHandles val="exact"/>
        </dgm:presLayoutVars>
      </dgm:prSet>
      <dgm:spPr/>
      <dgm:t>
        <a:bodyPr/>
        <a:lstStyle/>
        <a:p>
          <a:endParaRPr lang="en-US"/>
        </a:p>
      </dgm:t>
    </dgm:pt>
    <dgm:pt modelId="{26E06AF1-7488-4F28-807C-361EE95BDA3D}" type="pres">
      <dgm:prSet presAssocID="{258A9A00-1735-4AD7-91CD-4219E128385D}" presName="boxAndChildren" presStyleCnt="0"/>
      <dgm:spPr/>
      <dgm:t>
        <a:bodyPr/>
        <a:lstStyle/>
        <a:p>
          <a:endParaRPr lang="en-US"/>
        </a:p>
      </dgm:t>
    </dgm:pt>
    <dgm:pt modelId="{16918DE3-171C-4565-8A88-BAA4543A7ED9}" type="pres">
      <dgm:prSet presAssocID="{258A9A00-1735-4AD7-91CD-4219E128385D}" presName="parentTextBox" presStyleLbl="node1" presStyleIdx="0" presStyleCnt="3"/>
      <dgm:spPr/>
      <dgm:t>
        <a:bodyPr/>
        <a:lstStyle/>
        <a:p>
          <a:endParaRPr lang="en-US"/>
        </a:p>
      </dgm:t>
    </dgm:pt>
    <dgm:pt modelId="{608AA97B-C9D5-479D-8AB9-1007ACE692F2}" type="pres">
      <dgm:prSet presAssocID="{258A9A00-1735-4AD7-91CD-4219E128385D}" presName="entireBox" presStyleLbl="node1" presStyleIdx="0" presStyleCnt="3"/>
      <dgm:spPr/>
      <dgm:t>
        <a:bodyPr/>
        <a:lstStyle/>
        <a:p>
          <a:endParaRPr lang="en-US"/>
        </a:p>
      </dgm:t>
    </dgm:pt>
    <dgm:pt modelId="{4BDF15E5-4338-443E-B0CA-5F7E6DEEB2F2}" type="pres">
      <dgm:prSet presAssocID="{258A9A00-1735-4AD7-91CD-4219E128385D}" presName="descendantBox" presStyleCnt="0"/>
      <dgm:spPr/>
      <dgm:t>
        <a:bodyPr/>
        <a:lstStyle/>
        <a:p>
          <a:endParaRPr lang="en-US"/>
        </a:p>
      </dgm:t>
    </dgm:pt>
    <dgm:pt modelId="{7E5E9594-0B80-4B46-86A8-359CE57E1EFA}" type="pres">
      <dgm:prSet presAssocID="{3BB4AA56-4C80-400F-B429-56540F0D2A30}" presName="childTextBox" presStyleLbl="fgAccFollowNode1" presStyleIdx="0" presStyleCnt="3">
        <dgm:presLayoutVars>
          <dgm:bulletEnabled val="1"/>
        </dgm:presLayoutVars>
      </dgm:prSet>
      <dgm:spPr/>
      <dgm:t>
        <a:bodyPr/>
        <a:lstStyle/>
        <a:p>
          <a:endParaRPr lang="en-US"/>
        </a:p>
      </dgm:t>
    </dgm:pt>
    <dgm:pt modelId="{AFF14698-5ADC-4F4F-A143-C095A146703B}" type="pres">
      <dgm:prSet presAssocID="{C754D603-64FC-4522-AEDC-7F283226C209}" presName="sp" presStyleCnt="0"/>
      <dgm:spPr/>
      <dgm:t>
        <a:bodyPr/>
        <a:lstStyle/>
        <a:p>
          <a:endParaRPr lang="en-US"/>
        </a:p>
      </dgm:t>
    </dgm:pt>
    <dgm:pt modelId="{F37CE54D-BA66-40ED-9E36-4EBB9EFC0C97}" type="pres">
      <dgm:prSet presAssocID="{7FAFB634-251A-4848-AAB7-F00631CE8988}" presName="arrowAndChildren" presStyleCnt="0"/>
      <dgm:spPr/>
      <dgm:t>
        <a:bodyPr/>
        <a:lstStyle/>
        <a:p>
          <a:endParaRPr lang="en-US"/>
        </a:p>
      </dgm:t>
    </dgm:pt>
    <dgm:pt modelId="{E18D7DFF-4177-447A-A0FB-2B61A8F35F27}" type="pres">
      <dgm:prSet presAssocID="{7FAFB634-251A-4848-AAB7-F00631CE8988}" presName="parentTextArrow" presStyleLbl="node1" presStyleIdx="0" presStyleCnt="3"/>
      <dgm:spPr/>
      <dgm:t>
        <a:bodyPr/>
        <a:lstStyle/>
        <a:p>
          <a:endParaRPr lang="en-US"/>
        </a:p>
      </dgm:t>
    </dgm:pt>
    <dgm:pt modelId="{08ED68D9-0D63-45EB-9BCB-5F8C37FB07EF}" type="pres">
      <dgm:prSet presAssocID="{7FAFB634-251A-4848-AAB7-F00631CE8988}" presName="arrow" presStyleLbl="node1" presStyleIdx="1" presStyleCnt="3"/>
      <dgm:spPr/>
      <dgm:t>
        <a:bodyPr/>
        <a:lstStyle/>
        <a:p>
          <a:endParaRPr lang="en-US"/>
        </a:p>
      </dgm:t>
    </dgm:pt>
    <dgm:pt modelId="{6910E812-CF88-4EF1-864A-07C33CB93517}" type="pres">
      <dgm:prSet presAssocID="{7FAFB634-251A-4848-AAB7-F00631CE8988}" presName="descendantArrow" presStyleCnt="0"/>
      <dgm:spPr/>
      <dgm:t>
        <a:bodyPr/>
        <a:lstStyle/>
        <a:p>
          <a:endParaRPr lang="en-US"/>
        </a:p>
      </dgm:t>
    </dgm:pt>
    <dgm:pt modelId="{0C49F5A0-0299-45F0-AB09-5ECEBC566C0A}" type="pres">
      <dgm:prSet presAssocID="{F302DEA5-3367-4DDE-89C6-81838E3B1573}" presName="childTextArrow" presStyleLbl="fgAccFollowNode1" presStyleIdx="1" presStyleCnt="3">
        <dgm:presLayoutVars>
          <dgm:bulletEnabled val="1"/>
        </dgm:presLayoutVars>
      </dgm:prSet>
      <dgm:spPr/>
      <dgm:t>
        <a:bodyPr/>
        <a:lstStyle/>
        <a:p>
          <a:endParaRPr lang="en-US"/>
        </a:p>
      </dgm:t>
    </dgm:pt>
    <dgm:pt modelId="{5562C1D2-999E-41C1-B3F7-475CBF1A6CA8}" type="pres">
      <dgm:prSet presAssocID="{B4159C30-DBE3-473F-B6E7-4D39883C930F}" presName="sp" presStyleCnt="0"/>
      <dgm:spPr/>
      <dgm:t>
        <a:bodyPr/>
        <a:lstStyle/>
        <a:p>
          <a:endParaRPr lang="en-US"/>
        </a:p>
      </dgm:t>
    </dgm:pt>
    <dgm:pt modelId="{9EEDDE3D-6DE8-4C1E-8347-280A6D188679}" type="pres">
      <dgm:prSet presAssocID="{EC912083-46BA-47EC-834F-B53C28E6D0BD}" presName="arrowAndChildren" presStyleCnt="0"/>
      <dgm:spPr/>
      <dgm:t>
        <a:bodyPr/>
        <a:lstStyle/>
        <a:p>
          <a:endParaRPr lang="en-US"/>
        </a:p>
      </dgm:t>
    </dgm:pt>
    <dgm:pt modelId="{C1FBA8DE-0B5B-4A5B-AC98-39ED79D2E6D4}" type="pres">
      <dgm:prSet presAssocID="{EC912083-46BA-47EC-834F-B53C28E6D0BD}" presName="parentTextArrow" presStyleLbl="node1" presStyleIdx="1" presStyleCnt="3"/>
      <dgm:spPr/>
      <dgm:t>
        <a:bodyPr/>
        <a:lstStyle/>
        <a:p>
          <a:endParaRPr lang="en-US"/>
        </a:p>
      </dgm:t>
    </dgm:pt>
    <dgm:pt modelId="{40F38335-1374-46D1-8D77-4437F94E133C}" type="pres">
      <dgm:prSet presAssocID="{EC912083-46BA-47EC-834F-B53C28E6D0BD}" presName="arrow" presStyleLbl="node1" presStyleIdx="2" presStyleCnt="3"/>
      <dgm:spPr/>
      <dgm:t>
        <a:bodyPr/>
        <a:lstStyle/>
        <a:p>
          <a:endParaRPr lang="en-US"/>
        </a:p>
      </dgm:t>
    </dgm:pt>
    <dgm:pt modelId="{DD9FE203-98C5-4E18-ADD4-93E2F196ECD3}" type="pres">
      <dgm:prSet presAssocID="{EC912083-46BA-47EC-834F-B53C28E6D0BD}" presName="descendantArrow" presStyleCnt="0"/>
      <dgm:spPr/>
      <dgm:t>
        <a:bodyPr/>
        <a:lstStyle/>
        <a:p>
          <a:endParaRPr lang="en-US"/>
        </a:p>
      </dgm:t>
    </dgm:pt>
    <dgm:pt modelId="{2A1659E9-E6E1-49F9-8040-B60BBC6AEAA8}" type="pres">
      <dgm:prSet presAssocID="{78ABDCB0-CF42-45F9-9CA3-F7C9B369C2B1}" presName="childTextArrow" presStyleLbl="fgAccFollowNode1" presStyleIdx="2" presStyleCnt="3">
        <dgm:presLayoutVars>
          <dgm:bulletEnabled val="1"/>
        </dgm:presLayoutVars>
      </dgm:prSet>
      <dgm:spPr/>
      <dgm:t>
        <a:bodyPr/>
        <a:lstStyle/>
        <a:p>
          <a:endParaRPr lang="en-US"/>
        </a:p>
      </dgm:t>
    </dgm:pt>
  </dgm:ptLst>
  <dgm:cxnLst>
    <dgm:cxn modelId="{27678D35-7D52-4566-BC13-A339A8295EAE}" type="presOf" srcId="{1BAD8522-E1D8-4100-9F9C-B922C6893C90}" destId="{CAA7E34F-8C71-4DE1-A3B3-FD4407265503}" srcOrd="0" destOrd="0" presId="urn:microsoft.com/office/officeart/2005/8/layout/process4"/>
    <dgm:cxn modelId="{58B63ADD-6CB4-4181-ADBB-3F961B5EAB75}" srcId="{1BAD8522-E1D8-4100-9F9C-B922C6893C90}" destId="{EC912083-46BA-47EC-834F-B53C28E6D0BD}" srcOrd="0" destOrd="0" parTransId="{F1078060-4F1D-4792-900A-9DC3C71D1776}" sibTransId="{B4159C30-DBE3-473F-B6E7-4D39883C930F}"/>
    <dgm:cxn modelId="{40948463-476B-473C-9A66-BE48B7E9882B}" type="presOf" srcId="{F302DEA5-3367-4DDE-89C6-81838E3B1573}" destId="{0C49F5A0-0299-45F0-AB09-5ECEBC566C0A}" srcOrd="0" destOrd="0" presId="urn:microsoft.com/office/officeart/2005/8/layout/process4"/>
    <dgm:cxn modelId="{39900BD1-55B2-48EC-B157-8CB70081654A}" type="presOf" srcId="{EC912083-46BA-47EC-834F-B53C28E6D0BD}" destId="{C1FBA8DE-0B5B-4A5B-AC98-39ED79D2E6D4}" srcOrd="0" destOrd="0" presId="urn:microsoft.com/office/officeart/2005/8/layout/process4"/>
    <dgm:cxn modelId="{73012639-2CE9-4734-B43B-68B89C371A60}" type="presOf" srcId="{7FAFB634-251A-4848-AAB7-F00631CE8988}" destId="{E18D7DFF-4177-447A-A0FB-2B61A8F35F27}" srcOrd="0" destOrd="0" presId="urn:microsoft.com/office/officeart/2005/8/layout/process4"/>
    <dgm:cxn modelId="{0CF310F3-A65A-48DD-A1E9-F6A291ADBFD6}" type="presOf" srcId="{EC912083-46BA-47EC-834F-B53C28E6D0BD}" destId="{40F38335-1374-46D1-8D77-4437F94E133C}" srcOrd="1" destOrd="0" presId="urn:microsoft.com/office/officeart/2005/8/layout/process4"/>
    <dgm:cxn modelId="{8BF8ADB4-4110-4C2B-B922-E4824BEBB1B5}" srcId="{1BAD8522-E1D8-4100-9F9C-B922C6893C90}" destId="{7FAFB634-251A-4848-AAB7-F00631CE8988}" srcOrd="1" destOrd="0" parTransId="{4E13A412-D9FF-46D1-9700-F747772784B6}" sibTransId="{C754D603-64FC-4522-AEDC-7F283226C209}"/>
    <dgm:cxn modelId="{939062A9-59E5-4458-B4E2-7D0D12EA7C8B}" type="presOf" srcId="{78ABDCB0-CF42-45F9-9CA3-F7C9B369C2B1}" destId="{2A1659E9-E6E1-49F9-8040-B60BBC6AEAA8}" srcOrd="0" destOrd="0" presId="urn:microsoft.com/office/officeart/2005/8/layout/process4"/>
    <dgm:cxn modelId="{81566281-9091-4A2B-B596-D2DA5526137F}" srcId="{7FAFB634-251A-4848-AAB7-F00631CE8988}" destId="{F302DEA5-3367-4DDE-89C6-81838E3B1573}" srcOrd="0" destOrd="0" parTransId="{15488A3F-5BE5-4CB2-8775-C94149545F91}" sibTransId="{39154500-6670-424E-825E-40A6D3C6E953}"/>
    <dgm:cxn modelId="{7D07B33D-1FAC-4B89-A625-FB771262D833}" srcId="{EC912083-46BA-47EC-834F-B53C28E6D0BD}" destId="{78ABDCB0-CF42-45F9-9CA3-F7C9B369C2B1}" srcOrd="0" destOrd="0" parTransId="{AA812F48-B691-4B49-87E8-F387B986ACCF}" sibTransId="{FE834C35-5701-43BA-9F89-C1E5F60B625D}"/>
    <dgm:cxn modelId="{CBE0FA2F-21DD-42AA-9B29-8EF4C4EE6435}" srcId="{258A9A00-1735-4AD7-91CD-4219E128385D}" destId="{3BB4AA56-4C80-400F-B429-56540F0D2A30}" srcOrd="0" destOrd="0" parTransId="{FFD28052-AA56-4A5C-87FA-2E255A443C85}" sibTransId="{32170DE0-6553-4C68-AF8D-1E4C3613735A}"/>
    <dgm:cxn modelId="{D41B6B98-3E28-45FF-87D3-45189AA5D78E}" type="presOf" srcId="{258A9A00-1735-4AD7-91CD-4219E128385D}" destId="{16918DE3-171C-4565-8A88-BAA4543A7ED9}" srcOrd="0" destOrd="0" presId="urn:microsoft.com/office/officeart/2005/8/layout/process4"/>
    <dgm:cxn modelId="{6A09AE4A-BF3B-4923-9211-7002CECB24DF}" srcId="{1BAD8522-E1D8-4100-9F9C-B922C6893C90}" destId="{258A9A00-1735-4AD7-91CD-4219E128385D}" srcOrd="2" destOrd="0" parTransId="{164E3571-578C-4D09-802D-DA7CA8523DFE}" sibTransId="{79213DFF-C503-48D3-89F4-E8701BA849D7}"/>
    <dgm:cxn modelId="{34C1F11F-EFBE-4841-8BA7-FC2AD288565B}" type="presOf" srcId="{3BB4AA56-4C80-400F-B429-56540F0D2A30}" destId="{7E5E9594-0B80-4B46-86A8-359CE57E1EFA}" srcOrd="0" destOrd="0" presId="urn:microsoft.com/office/officeart/2005/8/layout/process4"/>
    <dgm:cxn modelId="{BD8B8999-4DEF-4BFA-9463-038897427A0B}" type="presOf" srcId="{258A9A00-1735-4AD7-91CD-4219E128385D}" destId="{608AA97B-C9D5-479D-8AB9-1007ACE692F2}" srcOrd="1" destOrd="0" presId="urn:microsoft.com/office/officeart/2005/8/layout/process4"/>
    <dgm:cxn modelId="{4D83A623-C7CE-40CE-B20D-1D3AA3EE421D}" type="presOf" srcId="{7FAFB634-251A-4848-AAB7-F00631CE8988}" destId="{08ED68D9-0D63-45EB-9BCB-5F8C37FB07EF}" srcOrd="1" destOrd="0" presId="urn:microsoft.com/office/officeart/2005/8/layout/process4"/>
    <dgm:cxn modelId="{3C61F253-8B73-4148-8F37-4BA283C539BA}" type="presParOf" srcId="{CAA7E34F-8C71-4DE1-A3B3-FD4407265503}" destId="{26E06AF1-7488-4F28-807C-361EE95BDA3D}" srcOrd="0" destOrd="0" presId="urn:microsoft.com/office/officeart/2005/8/layout/process4"/>
    <dgm:cxn modelId="{DED2433F-9088-403B-A0F1-B6CA553FDB4E}" type="presParOf" srcId="{26E06AF1-7488-4F28-807C-361EE95BDA3D}" destId="{16918DE3-171C-4565-8A88-BAA4543A7ED9}" srcOrd="0" destOrd="0" presId="urn:microsoft.com/office/officeart/2005/8/layout/process4"/>
    <dgm:cxn modelId="{98959E47-9DB5-47C6-BAD4-C7D630634CEB}" type="presParOf" srcId="{26E06AF1-7488-4F28-807C-361EE95BDA3D}" destId="{608AA97B-C9D5-479D-8AB9-1007ACE692F2}" srcOrd="1" destOrd="0" presId="urn:microsoft.com/office/officeart/2005/8/layout/process4"/>
    <dgm:cxn modelId="{F72BE690-9B1A-4A5A-BD9F-112EB8226FCF}" type="presParOf" srcId="{26E06AF1-7488-4F28-807C-361EE95BDA3D}" destId="{4BDF15E5-4338-443E-B0CA-5F7E6DEEB2F2}" srcOrd="2" destOrd="0" presId="urn:microsoft.com/office/officeart/2005/8/layout/process4"/>
    <dgm:cxn modelId="{0022F8B9-0F62-4C12-B58C-FB013DE8D686}" type="presParOf" srcId="{4BDF15E5-4338-443E-B0CA-5F7E6DEEB2F2}" destId="{7E5E9594-0B80-4B46-86A8-359CE57E1EFA}" srcOrd="0" destOrd="0" presId="urn:microsoft.com/office/officeart/2005/8/layout/process4"/>
    <dgm:cxn modelId="{2E8C4929-E03D-4676-8DE6-0759BC6068B6}" type="presParOf" srcId="{CAA7E34F-8C71-4DE1-A3B3-FD4407265503}" destId="{AFF14698-5ADC-4F4F-A143-C095A146703B}" srcOrd="1" destOrd="0" presId="urn:microsoft.com/office/officeart/2005/8/layout/process4"/>
    <dgm:cxn modelId="{9EA83590-C171-4FE1-BA03-0B961D8E32C9}" type="presParOf" srcId="{CAA7E34F-8C71-4DE1-A3B3-FD4407265503}" destId="{F37CE54D-BA66-40ED-9E36-4EBB9EFC0C97}" srcOrd="2" destOrd="0" presId="urn:microsoft.com/office/officeart/2005/8/layout/process4"/>
    <dgm:cxn modelId="{50099AC3-07CC-4CED-90E6-E1B94DD56DFC}" type="presParOf" srcId="{F37CE54D-BA66-40ED-9E36-4EBB9EFC0C97}" destId="{E18D7DFF-4177-447A-A0FB-2B61A8F35F27}" srcOrd="0" destOrd="0" presId="urn:microsoft.com/office/officeart/2005/8/layout/process4"/>
    <dgm:cxn modelId="{EA621871-E36E-4383-B775-79F099FEDF8D}" type="presParOf" srcId="{F37CE54D-BA66-40ED-9E36-4EBB9EFC0C97}" destId="{08ED68D9-0D63-45EB-9BCB-5F8C37FB07EF}" srcOrd="1" destOrd="0" presId="urn:microsoft.com/office/officeart/2005/8/layout/process4"/>
    <dgm:cxn modelId="{C827E2D1-A667-42B0-92E3-9904FCA1E55B}" type="presParOf" srcId="{F37CE54D-BA66-40ED-9E36-4EBB9EFC0C97}" destId="{6910E812-CF88-4EF1-864A-07C33CB93517}" srcOrd="2" destOrd="0" presId="urn:microsoft.com/office/officeart/2005/8/layout/process4"/>
    <dgm:cxn modelId="{946F2E5F-283A-471C-B835-D82320CC6FD2}" type="presParOf" srcId="{6910E812-CF88-4EF1-864A-07C33CB93517}" destId="{0C49F5A0-0299-45F0-AB09-5ECEBC566C0A}" srcOrd="0" destOrd="0" presId="urn:microsoft.com/office/officeart/2005/8/layout/process4"/>
    <dgm:cxn modelId="{FF77FDA9-E710-4F6A-B1D4-B04F0E4A9EC0}" type="presParOf" srcId="{CAA7E34F-8C71-4DE1-A3B3-FD4407265503}" destId="{5562C1D2-999E-41C1-B3F7-475CBF1A6CA8}" srcOrd="3" destOrd="0" presId="urn:microsoft.com/office/officeart/2005/8/layout/process4"/>
    <dgm:cxn modelId="{D38B273D-118E-474D-85A3-CC90EEAD6D19}" type="presParOf" srcId="{CAA7E34F-8C71-4DE1-A3B3-FD4407265503}" destId="{9EEDDE3D-6DE8-4C1E-8347-280A6D188679}" srcOrd="4" destOrd="0" presId="urn:microsoft.com/office/officeart/2005/8/layout/process4"/>
    <dgm:cxn modelId="{5D564719-2C83-4366-B6FB-A9B7D0397080}" type="presParOf" srcId="{9EEDDE3D-6DE8-4C1E-8347-280A6D188679}" destId="{C1FBA8DE-0B5B-4A5B-AC98-39ED79D2E6D4}" srcOrd="0" destOrd="0" presId="urn:microsoft.com/office/officeart/2005/8/layout/process4"/>
    <dgm:cxn modelId="{0F386F08-603E-45F0-81E6-FB11F715A367}" type="presParOf" srcId="{9EEDDE3D-6DE8-4C1E-8347-280A6D188679}" destId="{40F38335-1374-46D1-8D77-4437F94E133C}" srcOrd="1" destOrd="0" presId="urn:microsoft.com/office/officeart/2005/8/layout/process4"/>
    <dgm:cxn modelId="{48542145-B418-4C0E-AD19-96C265584A26}" type="presParOf" srcId="{9EEDDE3D-6DE8-4C1E-8347-280A6D188679}" destId="{DD9FE203-98C5-4E18-ADD4-93E2F196ECD3}" srcOrd="2" destOrd="0" presId="urn:microsoft.com/office/officeart/2005/8/layout/process4"/>
    <dgm:cxn modelId="{8C07C224-DC92-40AA-BEB0-DE4517F91247}" type="presParOf" srcId="{DD9FE203-98C5-4E18-ADD4-93E2F196ECD3}" destId="{2A1659E9-E6E1-49F9-8040-B60BBC6AEAA8}" srcOrd="0" destOrd="0" presId="urn:microsoft.com/office/officeart/2005/8/layout/process4"/>
  </dgm:cxnLst>
  <dgm:bg>
    <a:effectLst>
      <a:outerShdw blurRad="50800" dist="38100" dir="2700000" algn="tl" rotWithShape="0">
        <a:prstClr val="black">
          <a:alpha val="40000"/>
        </a:prstClr>
      </a:outerShdw>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A7FB4A-7FDB-44FC-B467-0AB3B73AE1C0}">
      <dsp:nvSpPr>
        <dsp:cNvPr id="0" name=""/>
        <dsp:cNvSpPr/>
      </dsp:nvSpPr>
      <dsp:spPr>
        <a:xfrm>
          <a:off x="2533" y="905143"/>
          <a:ext cx="2738832" cy="2044480"/>
        </a:xfrm>
        <a:prstGeom prst="round2SameRect">
          <a:avLst>
            <a:gd name="adj1" fmla="val 8000"/>
            <a:gd name="adj2" fmla="val 0"/>
          </a:avLst>
        </a:prstGeom>
        <a:solidFill>
          <a:schemeClr val="lt1">
            <a:alpha val="90000"/>
            <a:hueOff val="0"/>
            <a:satOff val="0"/>
            <a:lumOff val="0"/>
            <a:alphaOff val="0"/>
          </a:schemeClr>
        </a:solidFill>
        <a:ln w="425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38100" rIns="12700" bIns="12700" numCol="1" spcCol="1270" anchor="t" anchorCtr="0">
          <a:noAutofit/>
        </a:bodyPr>
        <a:lstStyle/>
        <a:p>
          <a:pPr marL="57150" lvl="1" indent="-57150" algn="l" defTabSz="444500">
            <a:lnSpc>
              <a:spcPct val="90000"/>
            </a:lnSpc>
            <a:spcBef>
              <a:spcPct val="0"/>
            </a:spcBef>
            <a:spcAft>
              <a:spcPct val="15000"/>
            </a:spcAft>
            <a:buChar char="••"/>
          </a:pPr>
          <a:r>
            <a:rPr lang="en-US" sz="1000" kern="1200" dirty="0" smtClean="0">
              <a:latin typeface="+mn-lt"/>
            </a:rPr>
            <a:t>  Establishes award number and project</a:t>
          </a:r>
          <a:endParaRPr lang="en-US" sz="1000" kern="1200" dirty="0">
            <a:latin typeface="+mn-lt"/>
          </a:endParaRPr>
        </a:p>
        <a:p>
          <a:pPr marL="57150" lvl="1" indent="-57150" algn="l" defTabSz="444500">
            <a:lnSpc>
              <a:spcPct val="90000"/>
            </a:lnSpc>
            <a:spcBef>
              <a:spcPct val="0"/>
            </a:spcBef>
            <a:spcAft>
              <a:spcPct val="15000"/>
            </a:spcAft>
            <a:buChar char="••"/>
          </a:pPr>
          <a:r>
            <a:rPr lang="en-US" sz="1000" kern="1200" dirty="0" smtClean="0">
              <a:latin typeface="+mn-lt"/>
            </a:rPr>
            <a:t>  Creates subprojects where necessary</a:t>
          </a:r>
          <a:endParaRPr lang="en-US" sz="1000" kern="1200" dirty="0">
            <a:latin typeface="+mn-lt"/>
          </a:endParaRPr>
        </a:p>
        <a:p>
          <a:pPr marL="57150" lvl="1" indent="-57150" algn="l" defTabSz="444500">
            <a:lnSpc>
              <a:spcPct val="90000"/>
            </a:lnSpc>
            <a:spcBef>
              <a:spcPct val="0"/>
            </a:spcBef>
            <a:spcAft>
              <a:spcPct val="15000"/>
            </a:spcAft>
            <a:buChar char="••"/>
          </a:pPr>
          <a:r>
            <a:rPr lang="en-US" sz="1000" kern="1200" dirty="0" smtClean="0">
              <a:latin typeface="+mn-lt"/>
            </a:rPr>
            <a:t>  Sets up cost-share accounts also  </a:t>
          </a:r>
          <a:endParaRPr lang="en-US" sz="1000" kern="1200" dirty="0">
            <a:latin typeface="+mn-lt"/>
          </a:endParaRPr>
        </a:p>
        <a:p>
          <a:pPr marL="57150" lvl="1" indent="-57150" algn="l" defTabSz="444500">
            <a:lnSpc>
              <a:spcPct val="90000"/>
            </a:lnSpc>
            <a:spcBef>
              <a:spcPct val="0"/>
            </a:spcBef>
            <a:spcAft>
              <a:spcPct val="15000"/>
            </a:spcAft>
            <a:buChar char="••"/>
          </a:pPr>
          <a:r>
            <a:rPr lang="en-US" sz="1000" kern="1200" dirty="0" smtClean="0">
              <a:latin typeface="+mn-lt"/>
            </a:rPr>
            <a:t>  Manages project accounting</a:t>
          </a:r>
          <a:endParaRPr lang="en-US" sz="1000" kern="1200" dirty="0">
            <a:latin typeface="+mn-lt"/>
          </a:endParaRPr>
        </a:p>
        <a:p>
          <a:pPr marL="57150" lvl="1" indent="-57150" algn="l" defTabSz="444500">
            <a:lnSpc>
              <a:spcPct val="90000"/>
            </a:lnSpc>
            <a:spcBef>
              <a:spcPct val="0"/>
            </a:spcBef>
            <a:spcAft>
              <a:spcPct val="15000"/>
            </a:spcAft>
            <a:buChar char="••"/>
          </a:pPr>
          <a:r>
            <a:rPr lang="en-US" sz="1000" kern="1200" dirty="0" smtClean="0">
              <a:latin typeface="+mn-lt"/>
            </a:rPr>
            <a:t>  Bills sponsor for payment/reimbursement</a:t>
          </a:r>
          <a:endParaRPr lang="en-US" sz="1000" kern="1200" dirty="0">
            <a:latin typeface="+mn-lt"/>
          </a:endParaRPr>
        </a:p>
        <a:p>
          <a:pPr marL="57150" lvl="1" indent="-57150" algn="l" defTabSz="444500">
            <a:lnSpc>
              <a:spcPct val="90000"/>
            </a:lnSpc>
            <a:spcBef>
              <a:spcPct val="0"/>
            </a:spcBef>
            <a:spcAft>
              <a:spcPct val="15000"/>
            </a:spcAft>
            <a:buChar char="••"/>
          </a:pPr>
          <a:r>
            <a:rPr lang="en-US" sz="1000" kern="1200" dirty="0" smtClean="0">
              <a:latin typeface="+mn-lt"/>
            </a:rPr>
            <a:t>  Submits financial reports to sponsor</a:t>
          </a:r>
          <a:endParaRPr lang="en-US" sz="1000" kern="1200" dirty="0">
            <a:latin typeface="+mn-lt"/>
          </a:endParaRPr>
        </a:p>
        <a:p>
          <a:pPr marL="57150" lvl="1" indent="-57150" algn="l" defTabSz="444500">
            <a:lnSpc>
              <a:spcPct val="90000"/>
            </a:lnSpc>
            <a:spcBef>
              <a:spcPct val="0"/>
            </a:spcBef>
            <a:spcAft>
              <a:spcPct val="15000"/>
            </a:spcAft>
            <a:buChar char="••"/>
          </a:pPr>
          <a:r>
            <a:rPr lang="en-US" sz="1000" kern="1200" dirty="0" smtClean="0">
              <a:latin typeface="+mn-lt"/>
            </a:rPr>
            <a:t>  Oversees expenditures and ensures costs are allowable</a:t>
          </a:r>
          <a:endParaRPr lang="en-US" sz="1000" kern="1200" dirty="0">
            <a:latin typeface="+mn-lt"/>
          </a:endParaRPr>
        </a:p>
        <a:p>
          <a:pPr marL="57150" lvl="1" indent="-57150" algn="l" defTabSz="444500">
            <a:lnSpc>
              <a:spcPct val="90000"/>
            </a:lnSpc>
            <a:spcBef>
              <a:spcPct val="0"/>
            </a:spcBef>
            <a:spcAft>
              <a:spcPct val="15000"/>
            </a:spcAft>
            <a:buChar char="••"/>
          </a:pPr>
          <a:r>
            <a:rPr lang="en-US" sz="1000" kern="1200" dirty="0" smtClean="0">
              <a:latin typeface="+mn-lt"/>
            </a:rPr>
            <a:t>  Processes cost transfers when necessary</a:t>
          </a:r>
          <a:endParaRPr lang="en-US" sz="1000" kern="1200" dirty="0">
            <a:latin typeface="+mn-lt"/>
          </a:endParaRPr>
        </a:p>
        <a:p>
          <a:pPr marL="57150" lvl="1" indent="-57150" algn="l" defTabSz="444500">
            <a:lnSpc>
              <a:spcPct val="90000"/>
            </a:lnSpc>
            <a:spcBef>
              <a:spcPct val="0"/>
            </a:spcBef>
            <a:spcAft>
              <a:spcPct val="15000"/>
            </a:spcAft>
            <a:buChar char="••"/>
          </a:pPr>
          <a:r>
            <a:rPr lang="en-US" sz="1000" kern="1200" dirty="0" smtClean="0">
              <a:latin typeface="+mn-lt"/>
            </a:rPr>
            <a:t>  Requests budget revisions when necessary</a:t>
          </a:r>
          <a:endParaRPr lang="en-US" sz="1000" kern="1200" dirty="0">
            <a:latin typeface="+mn-lt"/>
          </a:endParaRPr>
        </a:p>
      </dsp:txBody>
      <dsp:txXfrm>
        <a:off x="50438" y="953048"/>
        <a:ext cx="2643022" cy="1996575"/>
      </dsp:txXfrm>
    </dsp:sp>
    <dsp:sp modelId="{E7E76E5F-F919-44F3-96B4-E09F941BB0F8}">
      <dsp:nvSpPr>
        <dsp:cNvPr id="0" name=""/>
        <dsp:cNvSpPr/>
      </dsp:nvSpPr>
      <dsp:spPr>
        <a:xfrm>
          <a:off x="2533" y="2949624"/>
          <a:ext cx="2738832" cy="879126"/>
        </a:xfrm>
        <a:prstGeom prst="rect">
          <a:avLst/>
        </a:prstGeom>
        <a:solidFill>
          <a:schemeClr val="accent2">
            <a:hueOff val="0"/>
            <a:satOff val="0"/>
            <a:lumOff val="0"/>
            <a:alphaOff val="0"/>
          </a:schemeClr>
        </a:solidFill>
        <a:ln w="425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0" rIns="17780" bIns="0" numCol="1" spcCol="1270" anchor="ctr" anchorCtr="0">
          <a:noAutofit/>
        </a:bodyPr>
        <a:lstStyle/>
        <a:p>
          <a:pPr lvl="0" algn="l" defTabSz="622300">
            <a:lnSpc>
              <a:spcPct val="90000"/>
            </a:lnSpc>
            <a:spcBef>
              <a:spcPct val="0"/>
            </a:spcBef>
            <a:spcAft>
              <a:spcPct val="35000"/>
            </a:spcAft>
          </a:pPr>
          <a:r>
            <a:rPr lang="en-US" sz="1400" b="1" kern="1200" dirty="0" smtClean="0"/>
            <a:t>Grants and Contracts Accounting</a:t>
          </a:r>
        </a:p>
        <a:p>
          <a:pPr lvl="0" algn="l" defTabSz="622300">
            <a:lnSpc>
              <a:spcPct val="90000"/>
            </a:lnSpc>
            <a:spcBef>
              <a:spcPct val="0"/>
            </a:spcBef>
            <a:spcAft>
              <a:spcPct val="35000"/>
            </a:spcAft>
          </a:pPr>
          <a:r>
            <a:rPr lang="en-US" sz="1400" b="1" kern="1200" dirty="0" smtClean="0"/>
            <a:t>Post-Award Financial Functions</a:t>
          </a:r>
          <a:endParaRPr lang="en-US" sz="1000" kern="1200" dirty="0">
            <a:latin typeface="+mn-lt"/>
          </a:endParaRPr>
        </a:p>
      </dsp:txBody>
      <dsp:txXfrm>
        <a:off x="2533" y="2949624"/>
        <a:ext cx="1928755" cy="879126"/>
      </dsp:txXfrm>
    </dsp:sp>
    <dsp:sp modelId="{5C37CCC1-950E-4997-8405-275D4180B8F5}">
      <dsp:nvSpPr>
        <dsp:cNvPr id="0" name=""/>
        <dsp:cNvSpPr/>
      </dsp:nvSpPr>
      <dsp:spPr>
        <a:xfrm>
          <a:off x="2008765" y="3089265"/>
          <a:ext cx="958591" cy="958591"/>
        </a:xfrm>
        <a:prstGeom prst="ellipse">
          <a:avLst/>
        </a:prstGeom>
        <a:blipFill rotWithShape="0">
          <a:blip xmlns:r="http://schemas.openxmlformats.org/officeDocument/2006/relationships" r:embed="rId1"/>
          <a:stretch>
            <a:fillRect/>
          </a:stretch>
        </a:blipFill>
        <a:ln w="42500" cap="flat" cmpd="sng" algn="ctr">
          <a:noFill/>
          <a:prstDash val="solid"/>
        </a:ln>
        <a:effectLst/>
      </dsp:spPr>
      <dsp:style>
        <a:lnRef idx="2">
          <a:scrgbClr r="0" g="0" b="0"/>
        </a:lnRef>
        <a:fillRef idx="1">
          <a:scrgbClr r="0" g="0" b="0"/>
        </a:fillRef>
        <a:effectRef idx="0">
          <a:scrgbClr r="0" g="0" b="0"/>
        </a:effectRef>
        <a:fontRef idx="minor"/>
      </dsp:style>
    </dsp:sp>
    <dsp:sp modelId="{D9CC0653-B014-46B3-8634-BA2A0583A583}">
      <dsp:nvSpPr>
        <dsp:cNvPr id="0" name=""/>
        <dsp:cNvSpPr/>
      </dsp:nvSpPr>
      <dsp:spPr>
        <a:xfrm>
          <a:off x="3204842" y="905143"/>
          <a:ext cx="2738832" cy="2044480"/>
        </a:xfrm>
        <a:prstGeom prst="round2SameRect">
          <a:avLst>
            <a:gd name="adj1" fmla="val 8000"/>
            <a:gd name="adj2" fmla="val 0"/>
          </a:avLst>
        </a:prstGeom>
        <a:solidFill>
          <a:schemeClr val="lt1">
            <a:alpha val="90000"/>
            <a:hueOff val="0"/>
            <a:satOff val="0"/>
            <a:lumOff val="0"/>
            <a:alphaOff val="0"/>
          </a:schemeClr>
        </a:solidFill>
        <a:ln w="425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38100" rIns="12700" bIns="12700" numCol="1" spcCol="1270" anchor="t" anchorCtr="0">
          <a:noAutofit/>
        </a:bodyPr>
        <a:lstStyle/>
        <a:p>
          <a:pPr marL="57150" lvl="1" indent="-57150" algn="l" defTabSz="444500">
            <a:lnSpc>
              <a:spcPct val="90000"/>
            </a:lnSpc>
            <a:spcBef>
              <a:spcPct val="0"/>
            </a:spcBef>
            <a:spcAft>
              <a:spcPct val="15000"/>
            </a:spcAft>
            <a:buChar char="••"/>
          </a:pPr>
          <a:r>
            <a:rPr lang="en-US" sz="1000" kern="1200" dirty="0" smtClean="0"/>
            <a:t>  Establishes award in system (requests project number from Grants and Contracts)</a:t>
          </a:r>
          <a:endParaRPr lang="en-US" sz="1000" kern="1200" dirty="0"/>
        </a:p>
        <a:p>
          <a:pPr marL="57150" lvl="1" indent="-57150" algn="l" defTabSz="444500">
            <a:lnSpc>
              <a:spcPct val="90000"/>
            </a:lnSpc>
            <a:spcBef>
              <a:spcPct val="0"/>
            </a:spcBef>
            <a:spcAft>
              <a:spcPct val="15000"/>
            </a:spcAft>
            <a:buChar char="••"/>
          </a:pPr>
          <a:r>
            <a:rPr lang="en-US" sz="1000" kern="1200" dirty="0" smtClean="0"/>
            <a:t>  Responsible for data entry for project information (including budget) and scanning of award documents</a:t>
          </a:r>
          <a:endParaRPr lang="en-US" sz="1000" kern="1200" dirty="0"/>
        </a:p>
        <a:p>
          <a:pPr marL="57150" lvl="1" indent="-57150" algn="l" defTabSz="444500">
            <a:lnSpc>
              <a:spcPct val="90000"/>
            </a:lnSpc>
            <a:spcBef>
              <a:spcPct val="0"/>
            </a:spcBef>
            <a:spcAft>
              <a:spcPct val="15000"/>
            </a:spcAft>
            <a:buChar char="••"/>
          </a:pPr>
          <a:r>
            <a:rPr lang="en-US" sz="1000" kern="1200" dirty="0" smtClean="0"/>
            <a:t>  Creating </a:t>
          </a:r>
          <a:r>
            <a:rPr lang="en-US" sz="1000" kern="1200" dirty="0" err="1" smtClean="0"/>
            <a:t>subawards</a:t>
          </a:r>
          <a:r>
            <a:rPr lang="en-US" sz="1000" kern="1200" dirty="0" smtClean="0"/>
            <a:t> when necessary</a:t>
          </a:r>
          <a:endParaRPr lang="en-US" sz="1000" kern="1200" dirty="0"/>
        </a:p>
        <a:p>
          <a:pPr marL="57150" lvl="1" indent="-57150" algn="l" defTabSz="444500">
            <a:lnSpc>
              <a:spcPct val="90000"/>
            </a:lnSpc>
            <a:spcBef>
              <a:spcPct val="0"/>
            </a:spcBef>
            <a:spcAft>
              <a:spcPct val="15000"/>
            </a:spcAft>
            <a:buChar char="••"/>
          </a:pPr>
          <a:r>
            <a:rPr lang="en-US" sz="1000" kern="1200" dirty="0" smtClean="0"/>
            <a:t>  Oversees compliance matters </a:t>
          </a:r>
          <a:endParaRPr lang="en-US" sz="1000" kern="1200" dirty="0"/>
        </a:p>
        <a:p>
          <a:pPr marL="57150" lvl="1" indent="-57150" algn="l" defTabSz="444500">
            <a:lnSpc>
              <a:spcPct val="90000"/>
            </a:lnSpc>
            <a:spcBef>
              <a:spcPct val="0"/>
            </a:spcBef>
            <a:spcAft>
              <a:spcPct val="15000"/>
            </a:spcAft>
            <a:buChar char="••"/>
          </a:pPr>
          <a:r>
            <a:rPr lang="en-US" sz="1000" kern="1200" dirty="0" smtClean="0"/>
            <a:t>  Corresponds with sponsor when necessary</a:t>
          </a:r>
          <a:endParaRPr lang="en-US" sz="1000" kern="1200" dirty="0"/>
        </a:p>
        <a:p>
          <a:pPr marL="57150" lvl="1" indent="-57150" algn="l" defTabSz="444500">
            <a:lnSpc>
              <a:spcPct val="90000"/>
            </a:lnSpc>
            <a:spcBef>
              <a:spcPct val="0"/>
            </a:spcBef>
            <a:spcAft>
              <a:spcPct val="15000"/>
            </a:spcAft>
            <a:buChar char="••"/>
          </a:pPr>
          <a:r>
            <a:rPr lang="en-US" sz="1000" kern="1200" dirty="0" smtClean="0"/>
            <a:t>  Processes incremental and supplemental funding</a:t>
          </a:r>
          <a:endParaRPr lang="en-US" sz="1000" kern="1200" dirty="0"/>
        </a:p>
        <a:p>
          <a:pPr marL="57150" lvl="1" indent="-57150" algn="l" defTabSz="444500">
            <a:lnSpc>
              <a:spcPct val="90000"/>
            </a:lnSpc>
            <a:spcBef>
              <a:spcPct val="0"/>
            </a:spcBef>
            <a:spcAft>
              <a:spcPct val="15000"/>
            </a:spcAft>
            <a:buChar char="••"/>
          </a:pPr>
          <a:r>
            <a:rPr lang="en-US" sz="1000" kern="1200" dirty="0" smtClean="0"/>
            <a:t>  Manages deliverables</a:t>
          </a:r>
          <a:endParaRPr lang="en-US" sz="1000" kern="1200" dirty="0"/>
        </a:p>
        <a:p>
          <a:pPr marL="57150" lvl="1" indent="-57150" algn="l" defTabSz="444500">
            <a:lnSpc>
              <a:spcPct val="90000"/>
            </a:lnSpc>
            <a:spcBef>
              <a:spcPct val="0"/>
            </a:spcBef>
            <a:spcAft>
              <a:spcPct val="15000"/>
            </a:spcAft>
            <a:buChar char="••"/>
          </a:pPr>
          <a:r>
            <a:rPr lang="en-US" sz="1000" kern="1200" dirty="0" smtClean="0"/>
            <a:t>  Processes extensions </a:t>
          </a:r>
          <a:endParaRPr lang="en-US" sz="1000" kern="1200" dirty="0"/>
        </a:p>
      </dsp:txBody>
      <dsp:txXfrm>
        <a:off x="3252747" y="953048"/>
        <a:ext cx="2643022" cy="1996575"/>
      </dsp:txXfrm>
    </dsp:sp>
    <dsp:sp modelId="{B170961B-E4CC-4B52-AAE5-23016F41F794}">
      <dsp:nvSpPr>
        <dsp:cNvPr id="0" name=""/>
        <dsp:cNvSpPr/>
      </dsp:nvSpPr>
      <dsp:spPr>
        <a:xfrm>
          <a:off x="3204842" y="2949624"/>
          <a:ext cx="2738832" cy="879126"/>
        </a:xfrm>
        <a:prstGeom prst="rect">
          <a:avLst/>
        </a:prstGeom>
        <a:solidFill>
          <a:schemeClr val="accent3">
            <a:hueOff val="0"/>
            <a:satOff val="0"/>
            <a:lumOff val="0"/>
            <a:alphaOff val="0"/>
          </a:schemeClr>
        </a:solidFill>
        <a:ln w="425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0" rIns="17780" bIns="0" numCol="1" spcCol="1270" anchor="ctr" anchorCtr="0">
          <a:noAutofit/>
        </a:bodyPr>
        <a:lstStyle/>
        <a:p>
          <a:pPr lvl="0" algn="l" defTabSz="622300">
            <a:lnSpc>
              <a:spcPct val="90000"/>
            </a:lnSpc>
            <a:spcBef>
              <a:spcPct val="0"/>
            </a:spcBef>
            <a:spcAft>
              <a:spcPct val="35000"/>
            </a:spcAft>
          </a:pPr>
          <a:r>
            <a:rPr lang="en-US" sz="1400" b="1" kern="1200" dirty="0" smtClean="0"/>
            <a:t>Office of Sponsored Programs (OSP)</a:t>
          </a:r>
        </a:p>
        <a:p>
          <a:pPr lvl="0" algn="l" defTabSz="622300">
            <a:lnSpc>
              <a:spcPct val="90000"/>
            </a:lnSpc>
            <a:spcBef>
              <a:spcPct val="0"/>
            </a:spcBef>
            <a:spcAft>
              <a:spcPct val="35000"/>
            </a:spcAft>
          </a:pPr>
          <a:r>
            <a:rPr lang="en-US" sz="1400" b="1" kern="1200" dirty="0" smtClean="0"/>
            <a:t>Post-Award Non-Financial Functions</a:t>
          </a:r>
          <a:endParaRPr lang="en-US" sz="1000" kern="1200" dirty="0"/>
        </a:p>
      </dsp:txBody>
      <dsp:txXfrm>
        <a:off x="3204842" y="2949624"/>
        <a:ext cx="1928755" cy="879126"/>
      </dsp:txXfrm>
    </dsp:sp>
    <dsp:sp modelId="{C876CB59-9172-4A23-8DE0-29AE171F00CC}">
      <dsp:nvSpPr>
        <dsp:cNvPr id="0" name=""/>
        <dsp:cNvSpPr/>
      </dsp:nvSpPr>
      <dsp:spPr>
        <a:xfrm>
          <a:off x="5211075" y="3089265"/>
          <a:ext cx="958591" cy="958591"/>
        </a:xfrm>
        <a:prstGeom prst="ellipse">
          <a:avLst/>
        </a:prstGeom>
        <a:blipFill rotWithShape="0">
          <a:blip xmlns:r="http://schemas.openxmlformats.org/officeDocument/2006/relationships" r:embed="rId1"/>
          <a:stretch>
            <a:fillRect/>
          </a:stretch>
        </a:blipFill>
        <a:ln w="42500" cap="flat" cmpd="sng" algn="ctr">
          <a:no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8AA97B-C9D5-479D-8AB9-1007ACE692F2}">
      <dsp:nvSpPr>
        <dsp:cNvPr id="0" name=""/>
        <dsp:cNvSpPr/>
      </dsp:nvSpPr>
      <dsp:spPr>
        <a:xfrm>
          <a:off x="0" y="2753269"/>
          <a:ext cx="4800600" cy="903684"/>
        </a:xfrm>
        <a:prstGeom prst="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65500" dist="381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8232" tIns="78232" rIns="78232" bIns="78232" numCol="1" spcCol="1270" anchor="ctr" anchorCtr="0">
          <a:noAutofit/>
        </a:bodyPr>
        <a:lstStyle/>
        <a:p>
          <a:pPr lvl="0" algn="ctr" defTabSz="488950">
            <a:lnSpc>
              <a:spcPct val="90000"/>
            </a:lnSpc>
            <a:spcBef>
              <a:spcPct val="0"/>
            </a:spcBef>
            <a:spcAft>
              <a:spcPct val="35000"/>
            </a:spcAft>
          </a:pPr>
          <a:r>
            <a:rPr lang="en-US" sz="1100" kern="1200" baseline="0" dirty="0" smtClean="0">
              <a:solidFill>
                <a:schemeClr val="tx2"/>
              </a:solidFill>
            </a:rPr>
            <a:t>Close-Out </a:t>
          </a:r>
          <a:endParaRPr lang="en-US" sz="1100" kern="1200" baseline="0" dirty="0">
            <a:solidFill>
              <a:schemeClr val="tx2"/>
            </a:solidFill>
          </a:endParaRPr>
        </a:p>
      </dsp:txBody>
      <dsp:txXfrm>
        <a:off x="0" y="2753269"/>
        <a:ext cx="4800600" cy="487989"/>
      </dsp:txXfrm>
    </dsp:sp>
    <dsp:sp modelId="{7E5E9594-0B80-4B46-86A8-359CE57E1EFA}">
      <dsp:nvSpPr>
        <dsp:cNvPr id="0" name=""/>
        <dsp:cNvSpPr/>
      </dsp:nvSpPr>
      <dsp:spPr>
        <a:xfrm>
          <a:off x="0" y="3223184"/>
          <a:ext cx="4800600" cy="415694"/>
        </a:xfrm>
        <a:prstGeom prst="rect">
          <a:avLst/>
        </a:prstGeom>
        <a:solidFill>
          <a:schemeClr val="accent2">
            <a:tint val="40000"/>
            <a:alpha val="90000"/>
            <a:hueOff val="0"/>
            <a:satOff val="0"/>
            <a:lumOff val="0"/>
            <a:alphaOff val="0"/>
          </a:schemeClr>
        </a:solidFill>
        <a:ln w="425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lvl="0" algn="ctr" defTabSz="488950">
            <a:lnSpc>
              <a:spcPct val="90000"/>
            </a:lnSpc>
            <a:spcBef>
              <a:spcPct val="0"/>
            </a:spcBef>
            <a:spcAft>
              <a:spcPct val="35000"/>
            </a:spcAft>
          </a:pPr>
          <a:r>
            <a:rPr lang="en-US" sz="1100" kern="1200" baseline="0" dirty="0" smtClean="0"/>
            <a:t>Project is terminated, but records are kept and maintained</a:t>
          </a:r>
          <a:endParaRPr lang="en-US" sz="1100" kern="1200" baseline="0" dirty="0"/>
        </a:p>
      </dsp:txBody>
      <dsp:txXfrm>
        <a:off x="0" y="3223184"/>
        <a:ext cx="4800600" cy="415694"/>
      </dsp:txXfrm>
    </dsp:sp>
    <dsp:sp modelId="{08ED68D9-0D63-45EB-9BCB-5F8C37FB07EF}">
      <dsp:nvSpPr>
        <dsp:cNvPr id="0" name=""/>
        <dsp:cNvSpPr/>
      </dsp:nvSpPr>
      <dsp:spPr>
        <a:xfrm rot="10800000">
          <a:off x="0" y="1376957"/>
          <a:ext cx="4800600" cy="1389866"/>
        </a:xfrm>
        <a:prstGeom prst="upArrowCallou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65500" dist="381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8232" tIns="78232" rIns="78232" bIns="78232" numCol="1" spcCol="1270" anchor="ctr" anchorCtr="0">
          <a:noAutofit/>
        </a:bodyPr>
        <a:lstStyle/>
        <a:p>
          <a:pPr lvl="0" algn="ctr" defTabSz="488950">
            <a:lnSpc>
              <a:spcPct val="90000"/>
            </a:lnSpc>
            <a:spcBef>
              <a:spcPct val="0"/>
            </a:spcBef>
            <a:spcAft>
              <a:spcPct val="35000"/>
            </a:spcAft>
          </a:pPr>
          <a:r>
            <a:rPr lang="en-US" sz="1100" kern="1200" baseline="0" dirty="0" smtClean="0">
              <a:solidFill>
                <a:schemeClr val="tx2"/>
              </a:solidFill>
            </a:rPr>
            <a:t>Completion of all Financial Matters and Reports Submitted</a:t>
          </a:r>
          <a:endParaRPr lang="en-US" sz="1100" kern="1200" baseline="0" dirty="0">
            <a:solidFill>
              <a:schemeClr val="tx2"/>
            </a:solidFill>
          </a:endParaRPr>
        </a:p>
      </dsp:txBody>
      <dsp:txXfrm rot="-10800000">
        <a:off x="0" y="1376957"/>
        <a:ext cx="4800600" cy="487843"/>
      </dsp:txXfrm>
    </dsp:sp>
    <dsp:sp modelId="{0C49F5A0-0299-45F0-AB09-5ECEBC566C0A}">
      <dsp:nvSpPr>
        <dsp:cNvPr id="0" name=""/>
        <dsp:cNvSpPr/>
      </dsp:nvSpPr>
      <dsp:spPr>
        <a:xfrm>
          <a:off x="0" y="1864800"/>
          <a:ext cx="4800600" cy="415570"/>
        </a:xfrm>
        <a:prstGeom prst="rect">
          <a:avLst/>
        </a:prstGeom>
        <a:solidFill>
          <a:schemeClr val="accent3">
            <a:tint val="40000"/>
            <a:alpha val="90000"/>
            <a:hueOff val="0"/>
            <a:satOff val="0"/>
            <a:lumOff val="0"/>
            <a:alphaOff val="0"/>
          </a:schemeClr>
        </a:solidFill>
        <a:ln w="425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lvl="0" algn="ctr" defTabSz="488950">
            <a:lnSpc>
              <a:spcPct val="90000"/>
            </a:lnSpc>
            <a:spcBef>
              <a:spcPct val="0"/>
            </a:spcBef>
            <a:spcAft>
              <a:spcPct val="35000"/>
            </a:spcAft>
          </a:pPr>
          <a:r>
            <a:rPr lang="en-US" sz="1100" kern="1200" baseline="0" dirty="0" smtClean="0"/>
            <a:t>Working with G&amp;C Accounting in timely manner</a:t>
          </a:r>
          <a:endParaRPr lang="en-US" sz="1100" kern="1200" baseline="0" dirty="0"/>
        </a:p>
      </dsp:txBody>
      <dsp:txXfrm>
        <a:off x="0" y="1864800"/>
        <a:ext cx="4800600" cy="415570"/>
      </dsp:txXfrm>
    </dsp:sp>
    <dsp:sp modelId="{40F38335-1374-46D1-8D77-4437F94E133C}">
      <dsp:nvSpPr>
        <dsp:cNvPr id="0" name=""/>
        <dsp:cNvSpPr/>
      </dsp:nvSpPr>
      <dsp:spPr>
        <a:xfrm rot="10800000">
          <a:off x="0" y="646"/>
          <a:ext cx="4800600" cy="1389866"/>
        </a:xfrm>
        <a:prstGeom prst="upArrowCallout">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65500" dist="381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8232" tIns="78232" rIns="78232" bIns="78232" numCol="1" spcCol="1270" anchor="ctr" anchorCtr="0">
          <a:noAutofit/>
        </a:bodyPr>
        <a:lstStyle/>
        <a:p>
          <a:pPr lvl="0" algn="ctr" defTabSz="488950">
            <a:lnSpc>
              <a:spcPct val="90000"/>
            </a:lnSpc>
            <a:spcBef>
              <a:spcPct val="0"/>
            </a:spcBef>
            <a:spcAft>
              <a:spcPct val="35000"/>
            </a:spcAft>
          </a:pPr>
          <a:r>
            <a:rPr lang="en-US" sz="1100" kern="1200" baseline="0" dirty="0" smtClean="0">
              <a:solidFill>
                <a:schemeClr val="tx2"/>
              </a:solidFill>
            </a:rPr>
            <a:t>Final Project Reports</a:t>
          </a:r>
          <a:endParaRPr lang="en-US" sz="1100" kern="1200" baseline="0" dirty="0">
            <a:solidFill>
              <a:schemeClr val="tx2"/>
            </a:solidFill>
          </a:endParaRPr>
        </a:p>
      </dsp:txBody>
      <dsp:txXfrm rot="-10800000">
        <a:off x="0" y="646"/>
        <a:ext cx="4800600" cy="487843"/>
      </dsp:txXfrm>
    </dsp:sp>
    <dsp:sp modelId="{2A1659E9-E6E1-49F9-8040-B60BBC6AEAA8}">
      <dsp:nvSpPr>
        <dsp:cNvPr id="0" name=""/>
        <dsp:cNvSpPr/>
      </dsp:nvSpPr>
      <dsp:spPr>
        <a:xfrm>
          <a:off x="0" y="488489"/>
          <a:ext cx="4800600" cy="415570"/>
        </a:xfrm>
        <a:prstGeom prst="rect">
          <a:avLst/>
        </a:prstGeom>
        <a:solidFill>
          <a:schemeClr val="accent4">
            <a:tint val="40000"/>
            <a:alpha val="90000"/>
            <a:hueOff val="0"/>
            <a:satOff val="0"/>
            <a:lumOff val="0"/>
            <a:alphaOff val="0"/>
          </a:schemeClr>
        </a:solidFill>
        <a:ln w="425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lvl="0" algn="ctr" defTabSz="488950">
            <a:lnSpc>
              <a:spcPct val="90000"/>
            </a:lnSpc>
            <a:spcBef>
              <a:spcPct val="0"/>
            </a:spcBef>
            <a:spcAft>
              <a:spcPct val="35000"/>
            </a:spcAft>
          </a:pPr>
          <a:r>
            <a:rPr lang="en-US" sz="1100" kern="1200" baseline="0" dirty="0" smtClean="0">
              <a:latin typeface="+mn-lt"/>
            </a:rPr>
            <a:t>Submitted to sponsor and approved</a:t>
          </a:r>
          <a:endParaRPr lang="en-US" sz="1100" kern="1200" baseline="0" dirty="0">
            <a:latin typeface="+mn-lt"/>
          </a:endParaRPr>
        </a:p>
      </dsp:txBody>
      <dsp:txXfrm>
        <a:off x="0" y="488489"/>
        <a:ext cx="4800600" cy="415570"/>
      </dsp:txXfrm>
    </dsp:sp>
  </dsp:spTree>
</dsp:drawing>
</file>

<file path=ppt/diagrams/layout1.xml><?xml version="1.0" encoding="utf-8"?>
<dgm:layoutDef xmlns:dgm="http://schemas.openxmlformats.org/drawingml/2006/diagram" xmlns:a="http://schemas.openxmlformats.org/drawingml/2006/main" uniqueId="urn:microsoft.com/office/officeart/2005/8/layout/bList2#1">
  <dgm:title val=""/>
  <dgm:desc val=""/>
  <dgm:catLst>
    <dgm:cat type="list" pri="7000"/>
    <dgm:cat type="convert" pri="16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288B8DF-24AD-4F40-BBFC-89725AEAF415}" type="datetimeFigureOut">
              <a:rPr lang="en-US" smtClean="0"/>
              <a:pPr/>
              <a:t>4/28/2015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F2352DE-026B-4B56-8316-D39959E3BD60}" type="slidenum">
              <a:rPr lang="en-US" smtClean="0"/>
              <a:pPr/>
              <a:t>‹#›</a:t>
            </a:fld>
            <a:endParaRPr lang="en-US"/>
          </a:p>
        </p:txBody>
      </p:sp>
    </p:spTree>
    <p:extLst>
      <p:ext uri="{BB962C8B-B14F-4D97-AF65-F5344CB8AC3E}">
        <p14:creationId xmlns:p14="http://schemas.microsoft.com/office/powerpoint/2010/main" val="19734209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CD9D4B4-0EC2-42AE-ABEC-26842DCC58CF}" type="datetimeFigureOut">
              <a:rPr lang="en-US" smtClean="0"/>
              <a:pPr/>
              <a:t>4/28/2015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91105E4-9E70-4B8C-B294-1B0219D99967}" type="slidenum">
              <a:rPr lang="en-US" smtClean="0"/>
              <a:pPr/>
              <a:t>‹#›</a:t>
            </a:fld>
            <a:endParaRPr lang="en-US"/>
          </a:p>
        </p:txBody>
      </p:sp>
    </p:spTree>
    <p:extLst>
      <p:ext uri="{BB962C8B-B14F-4D97-AF65-F5344CB8AC3E}">
        <p14:creationId xmlns:p14="http://schemas.microsoft.com/office/powerpoint/2010/main" val="5280196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1105E4-9E70-4B8C-B294-1B0219D99967}" type="slidenum">
              <a:rPr lang="en-US" smtClean="0"/>
              <a:pPr/>
              <a:t>1</a:t>
            </a:fld>
            <a:endParaRPr lang="en-US"/>
          </a:p>
        </p:txBody>
      </p:sp>
    </p:spTree>
    <p:extLst>
      <p:ext uri="{BB962C8B-B14F-4D97-AF65-F5344CB8AC3E}">
        <p14:creationId xmlns:p14="http://schemas.microsoft.com/office/powerpoint/2010/main" val="20835302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1105E4-9E70-4B8C-B294-1B0219D99967}" type="slidenum">
              <a:rPr lang="en-US" smtClean="0"/>
              <a:pPr/>
              <a:t>10</a:t>
            </a:fld>
            <a:endParaRPr lang="en-US"/>
          </a:p>
        </p:txBody>
      </p:sp>
    </p:spTree>
    <p:extLst>
      <p:ext uri="{BB962C8B-B14F-4D97-AF65-F5344CB8AC3E}">
        <p14:creationId xmlns:p14="http://schemas.microsoft.com/office/powerpoint/2010/main" val="6000824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1105E4-9E70-4B8C-B294-1B0219D99967}" type="slidenum">
              <a:rPr lang="en-US" smtClean="0"/>
              <a:pPr/>
              <a:t>11</a:t>
            </a:fld>
            <a:endParaRPr lang="en-US"/>
          </a:p>
        </p:txBody>
      </p:sp>
    </p:spTree>
    <p:extLst>
      <p:ext uri="{BB962C8B-B14F-4D97-AF65-F5344CB8AC3E}">
        <p14:creationId xmlns:p14="http://schemas.microsoft.com/office/powerpoint/2010/main" val="721586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1105E4-9E70-4B8C-B294-1B0219D99967}" type="slidenum">
              <a:rPr lang="en-US" smtClean="0"/>
              <a:pPr/>
              <a:t>12</a:t>
            </a:fld>
            <a:endParaRPr lang="en-US"/>
          </a:p>
        </p:txBody>
      </p:sp>
    </p:spTree>
    <p:extLst>
      <p:ext uri="{BB962C8B-B14F-4D97-AF65-F5344CB8AC3E}">
        <p14:creationId xmlns:p14="http://schemas.microsoft.com/office/powerpoint/2010/main" val="15491670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1105E4-9E70-4B8C-B294-1B0219D99967}" type="slidenum">
              <a:rPr lang="en-US" smtClean="0"/>
              <a:pPr/>
              <a:t>13</a:t>
            </a:fld>
            <a:endParaRPr lang="en-US"/>
          </a:p>
        </p:txBody>
      </p:sp>
    </p:spTree>
    <p:extLst>
      <p:ext uri="{BB962C8B-B14F-4D97-AF65-F5344CB8AC3E}">
        <p14:creationId xmlns:p14="http://schemas.microsoft.com/office/powerpoint/2010/main" val="10419116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1105E4-9E70-4B8C-B294-1B0219D99967}" type="slidenum">
              <a:rPr lang="en-US" smtClean="0"/>
              <a:pPr/>
              <a:t>14</a:t>
            </a:fld>
            <a:endParaRPr lang="en-US"/>
          </a:p>
        </p:txBody>
      </p:sp>
    </p:spTree>
    <p:extLst>
      <p:ext uri="{BB962C8B-B14F-4D97-AF65-F5344CB8AC3E}">
        <p14:creationId xmlns:p14="http://schemas.microsoft.com/office/powerpoint/2010/main" val="5724918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1105E4-9E70-4B8C-B294-1B0219D99967}" type="slidenum">
              <a:rPr lang="en-US" smtClean="0"/>
              <a:pPr/>
              <a:t>15</a:t>
            </a:fld>
            <a:endParaRPr lang="en-US"/>
          </a:p>
        </p:txBody>
      </p:sp>
    </p:spTree>
    <p:extLst>
      <p:ext uri="{BB962C8B-B14F-4D97-AF65-F5344CB8AC3E}">
        <p14:creationId xmlns:p14="http://schemas.microsoft.com/office/powerpoint/2010/main" val="9997069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1105E4-9E70-4B8C-B294-1B0219D99967}" type="slidenum">
              <a:rPr lang="en-US" smtClean="0"/>
              <a:pPr/>
              <a:t>16</a:t>
            </a:fld>
            <a:endParaRPr lang="en-US"/>
          </a:p>
        </p:txBody>
      </p:sp>
    </p:spTree>
    <p:extLst>
      <p:ext uri="{BB962C8B-B14F-4D97-AF65-F5344CB8AC3E}">
        <p14:creationId xmlns:p14="http://schemas.microsoft.com/office/powerpoint/2010/main" val="42420629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1105E4-9E70-4B8C-B294-1B0219D99967}" type="slidenum">
              <a:rPr lang="en-US" smtClean="0"/>
              <a:pPr/>
              <a:t>17</a:t>
            </a:fld>
            <a:endParaRPr lang="en-US"/>
          </a:p>
        </p:txBody>
      </p:sp>
    </p:spTree>
    <p:extLst>
      <p:ext uri="{BB962C8B-B14F-4D97-AF65-F5344CB8AC3E}">
        <p14:creationId xmlns:p14="http://schemas.microsoft.com/office/powerpoint/2010/main" val="25609662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1105E4-9E70-4B8C-B294-1B0219D99967}" type="slidenum">
              <a:rPr lang="en-US" smtClean="0"/>
              <a:pPr/>
              <a:t>18</a:t>
            </a:fld>
            <a:endParaRPr lang="en-US"/>
          </a:p>
        </p:txBody>
      </p:sp>
    </p:spTree>
    <p:extLst>
      <p:ext uri="{BB962C8B-B14F-4D97-AF65-F5344CB8AC3E}">
        <p14:creationId xmlns:p14="http://schemas.microsoft.com/office/powerpoint/2010/main" val="24080272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1105E4-9E70-4B8C-B294-1B0219D99967}" type="slidenum">
              <a:rPr lang="en-US" smtClean="0"/>
              <a:pPr/>
              <a:t>19</a:t>
            </a:fld>
            <a:endParaRPr lang="en-US"/>
          </a:p>
        </p:txBody>
      </p:sp>
    </p:spTree>
    <p:extLst>
      <p:ext uri="{BB962C8B-B14F-4D97-AF65-F5344CB8AC3E}">
        <p14:creationId xmlns:p14="http://schemas.microsoft.com/office/powerpoint/2010/main" val="29461630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1105E4-9E70-4B8C-B294-1B0219D99967}" type="slidenum">
              <a:rPr lang="en-US" smtClean="0"/>
              <a:pPr/>
              <a:t>2</a:t>
            </a:fld>
            <a:endParaRPr lang="en-US"/>
          </a:p>
        </p:txBody>
      </p:sp>
    </p:spTree>
    <p:extLst>
      <p:ext uri="{BB962C8B-B14F-4D97-AF65-F5344CB8AC3E}">
        <p14:creationId xmlns:p14="http://schemas.microsoft.com/office/powerpoint/2010/main" val="24033719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1105E4-9E70-4B8C-B294-1B0219D99967}" type="slidenum">
              <a:rPr lang="en-US" smtClean="0"/>
              <a:pPr/>
              <a:t>20</a:t>
            </a:fld>
            <a:endParaRPr lang="en-US"/>
          </a:p>
        </p:txBody>
      </p:sp>
    </p:spTree>
    <p:extLst>
      <p:ext uri="{BB962C8B-B14F-4D97-AF65-F5344CB8AC3E}">
        <p14:creationId xmlns:p14="http://schemas.microsoft.com/office/powerpoint/2010/main" val="12319652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1105E4-9E70-4B8C-B294-1B0219D99967}" type="slidenum">
              <a:rPr lang="en-US" smtClean="0"/>
              <a:pPr/>
              <a:t>21</a:t>
            </a:fld>
            <a:endParaRPr lang="en-US"/>
          </a:p>
        </p:txBody>
      </p:sp>
    </p:spTree>
    <p:extLst>
      <p:ext uri="{BB962C8B-B14F-4D97-AF65-F5344CB8AC3E}">
        <p14:creationId xmlns:p14="http://schemas.microsoft.com/office/powerpoint/2010/main" val="18192456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1105E4-9E70-4B8C-B294-1B0219D99967}" type="slidenum">
              <a:rPr lang="en-US" smtClean="0"/>
              <a:pPr/>
              <a:t>3</a:t>
            </a:fld>
            <a:endParaRPr lang="en-US"/>
          </a:p>
        </p:txBody>
      </p:sp>
    </p:spTree>
    <p:extLst>
      <p:ext uri="{BB962C8B-B14F-4D97-AF65-F5344CB8AC3E}">
        <p14:creationId xmlns:p14="http://schemas.microsoft.com/office/powerpoint/2010/main" val="11198744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1105E4-9E70-4B8C-B294-1B0219D99967}" type="slidenum">
              <a:rPr lang="en-US" smtClean="0"/>
              <a:pPr/>
              <a:t>4</a:t>
            </a:fld>
            <a:endParaRPr lang="en-US"/>
          </a:p>
        </p:txBody>
      </p:sp>
    </p:spTree>
    <p:extLst>
      <p:ext uri="{BB962C8B-B14F-4D97-AF65-F5344CB8AC3E}">
        <p14:creationId xmlns:p14="http://schemas.microsoft.com/office/powerpoint/2010/main" val="606389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1105E4-9E70-4B8C-B294-1B0219D99967}" type="slidenum">
              <a:rPr lang="en-US" smtClean="0"/>
              <a:pPr/>
              <a:t>5</a:t>
            </a:fld>
            <a:endParaRPr lang="en-US"/>
          </a:p>
        </p:txBody>
      </p:sp>
    </p:spTree>
    <p:extLst>
      <p:ext uri="{BB962C8B-B14F-4D97-AF65-F5344CB8AC3E}">
        <p14:creationId xmlns:p14="http://schemas.microsoft.com/office/powerpoint/2010/main" val="37811509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1105E4-9E70-4B8C-B294-1B0219D99967}" type="slidenum">
              <a:rPr lang="en-US" smtClean="0"/>
              <a:pPr/>
              <a:t>6</a:t>
            </a:fld>
            <a:endParaRPr lang="en-US"/>
          </a:p>
        </p:txBody>
      </p:sp>
    </p:spTree>
    <p:extLst>
      <p:ext uri="{BB962C8B-B14F-4D97-AF65-F5344CB8AC3E}">
        <p14:creationId xmlns:p14="http://schemas.microsoft.com/office/powerpoint/2010/main" val="41347302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1105E4-9E70-4B8C-B294-1B0219D99967}" type="slidenum">
              <a:rPr lang="en-US" smtClean="0"/>
              <a:pPr/>
              <a:t>7</a:t>
            </a:fld>
            <a:endParaRPr lang="en-US"/>
          </a:p>
        </p:txBody>
      </p:sp>
    </p:spTree>
    <p:extLst>
      <p:ext uri="{BB962C8B-B14F-4D97-AF65-F5344CB8AC3E}">
        <p14:creationId xmlns:p14="http://schemas.microsoft.com/office/powerpoint/2010/main" val="32004874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1105E4-9E70-4B8C-B294-1B0219D99967}" type="slidenum">
              <a:rPr lang="en-US" smtClean="0"/>
              <a:pPr/>
              <a:t>8</a:t>
            </a:fld>
            <a:endParaRPr lang="en-US"/>
          </a:p>
        </p:txBody>
      </p:sp>
    </p:spTree>
    <p:extLst>
      <p:ext uri="{BB962C8B-B14F-4D97-AF65-F5344CB8AC3E}">
        <p14:creationId xmlns:p14="http://schemas.microsoft.com/office/powerpoint/2010/main" val="36708845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1105E4-9E70-4B8C-B294-1B0219D99967}" type="slidenum">
              <a:rPr lang="en-US" smtClean="0"/>
              <a:pPr/>
              <a:t>9</a:t>
            </a:fld>
            <a:endParaRPr lang="en-US"/>
          </a:p>
        </p:txBody>
      </p:sp>
    </p:spTree>
    <p:extLst>
      <p:ext uri="{BB962C8B-B14F-4D97-AF65-F5344CB8AC3E}">
        <p14:creationId xmlns:p14="http://schemas.microsoft.com/office/powerpoint/2010/main" val="14458204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38600" y="5072401"/>
            <a:ext cx="7772400" cy="860425"/>
          </a:xfrm>
        </p:spPr>
        <p:txBody>
          <a:bodyPr anchor="b" anchorCtr="0"/>
          <a:lstStyle>
            <a:lvl1pPr algn="l">
              <a:defRPr>
                <a:solidFill>
                  <a:schemeClr val="bg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457200" y="5791200"/>
            <a:ext cx="7753800" cy="1752600"/>
          </a:xfrm>
        </p:spPr>
        <p:txBody>
          <a:bodyPr>
            <a:normAutofit/>
          </a:bodyPr>
          <a:lstStyle>
            <a:lvl1pPr marL="0" indent="0" algn="l">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81582BD6-FC20-4557-852B-8433F8572D30}" type="slidenum">
              <a:rPr lang="en-US" smtClean="0"/>
              <a:pPr/>
              <a:t>‹#›</a:t>
            </a:fld>
            <a:endParaRPr lang="en-US" dirty="0"/>
          </a:p>
        </p:txBody>
      </p:sp>
      <p:sp>
        <p:nvSpPr>
          <p:cNvPr id="6" name="Footer Placeholder 5"/>
          <p:cNvSpPr>
            <a:spLocks noGrp="1"/>
          </p:cNvSpPr>
          <p:nvPr>
            <p:ph type="ftr" sz="quarter" idx="11"/>
          </p:nvPr>
        </p:nvSpPr>
        <p:spPr/>
        <p:txBody>
          <a:bodyPr/>
          <a:lstStyle/>
          <a:p>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524000"/>
            <a:ext cx="5334000" cy="4602163"/>
          </a:xfrm>
        </p:spPr>
        <p:txBody>
          <a:bodyPr/>
          <a:lstStyle>
            <a:lvl1pPr>
              <a:defRPr sz="2400"/>
            </a:lvl1pPr>
            <a:lvl2pPr>
              <a:defRPr sz="2000"/>
            </a:lvl2pPr>
            <a:lvl3pPr>
              <a:defRPr sz="2000"/>
            </a:lvl3pPr>
            <a:lvl4pPr>
              <a:defRPr sz="16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43600" y="1523999"/>
            <a:ext cx="2855915" cy="4602165"/>
          </a:xfrm>
        </p:spPr>
        <p:txBody>
          <a:bodyPr/>
          <a:lstStyle>
            <a:lvl1pPr marL="0" indent="0">
              <a:lnSpc>
                <a:spcPts val="1600"/>
              </a:lnSpc>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2" name="Slide Number Placeholder 11"/>
          <p:cNvSpPr>
            <a:spLocks noGrp="1"/>
          </p:cNvSpPr>
          <p:nvPr>
            <p:ph type="sldNum" sz="quarter" idx="14"/>
          </p:nvPr>
        </p:nvSpPr>
        <p:spPr/>
        <p:txBody>
          <a:bodyPr/>
          <a:lstStyle/>
          <a:p>
            <a:fld id="{81582BD6-FC20-4557-852B-8433F8572D30}" type="slidenum">
              <a:rPr lang="en-US" smtClean="0"/>
              <a:pPr/>
              <a:t>‹#›</a:t>
            </a:fld>
            <a:endParaRPr lang="en-US" dirty="0"/>
          </a:p>
        </p:txBody>
      </p:sp>
      <p:sp>
        <p:nvSpPr>
          <p:cNvPr id="13" name="Footer Placeholder 12"/>
          <p:cNvSpPr>
            <a:spLocks noGrp="1"/>
          </p:cNvSpPr>
          <p:nvPr>
            <p:ph type="ftr" sz="quarter" idx="15"/>
          </p:nvPr>
        </p:nvSpPr>
        <p:spPr/>
        <p:txBody>
          <a:bodyPr/>
          <a:lstStyle/>
          <a:p>
            <a:endParaRPr lang="en-US" dirty="0"/>
          </a:p>
        </p:txBody>
      </p:sp>
      <p:sp>
        <p:nvSpPr>
          <p:cNvPr id="14" name="Title 13"/>
          <p:cNvSpPr>
            <a:spLocks noGrp="1"/>
          </p:cNvSpPr>
          <p:nvPr>
            <p:ph type="title"/>
          </p:nvPr>
        </p:nvSpPr>
        <p:spPr/>
        <p:txBody>
          <a:bodyPr/>
          <a:lstStyle/>
          <a:p>
            <a:r>
              <a:rPr lang="en-US" smtClean="0"/>
              <a:t>Click to edit Master title style</a:t>
            </a:r>
            <a:endParaRPr lang="en-US"/>
          </a:p>
        </p:txBody>
      </p:sp>
      <p:sp>
        <p:nvSpPr>
          <p:cNvPr id="15" name="Text Placeholder 10"/>
          <p:cNvSpPr>
            <a:spLocks noGrp="1"/>
          </p:cNvSpPr>
          <p:nvPr>
            <p:ph type="body" sz="quarter" idx="13"/>
          </p:nvPr>
        </p:nvSpPr>
        <p:spPr>
          <a:xfrm>
            <a:off x="533400" y="914400"/>
            <a:ext cx="8251200" cy="457200"/>
          </a:xfrm>
        </p:spPr>
        <p:txBody>
          <a:bodyPr>
            <a:normAutofit/>
          </a:bodyPr>
          <a:lstStyle>
            <a:lvl1pPr>
              <a:buFontTx/>
              <a:buNone/>
              <a:defRPr sz="2400"/>
            </a:lvl1pPr>
          </a:lstStyle>
          <a:p>
            <a:pPr lvl="0"/>
            <a:r>
              <a:rPr lang="en-US" smtClean="0"/>
              <a:t>Click to edit Master text styles</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estions contact">
    <p:spTree>
      <p:nvGrpSpPr>
        <p:cNvPr id="1" name=""/>
        <p:cNvGrpSpPr/>
        <p:nvPr/>
      </p:nvGrpSpPr>
      <p:grpSpPr>
        <a:xfrm>
          <a:off x="0" y="0"/>
          <a:ext cx="0" cy="0"/>
          <a:chOff x="0" y="0"/>
          <a:chExt cx="0" cy="0"/>
        </a:xfrm>
      </p:grpSpPr>
      <p:sp>
        <p:nvSpPr>
          <p:cNvPr id="3" name="Content Placeholder 2"/>
          <p:cNvSpPr>
            <a:spLocks noGrp="1"/>
          </p:cNvSpPr>
          <p:nvPr>
            <p:ph idx="1"/>
          </p:nvPr>
        </p:nvSpPr>
        <p:spPr>
          <a:xfrm>
            <a:off x="3657600" y="1524000"/>
            <a:ext cx="5111750" cy="4602163"/>
          </a:xfrm>
        </p:spPr>
        <p:txBody>
          <a:bodyPr/>
          <a:lstStyle>
            <a:lvl1pPr>
              <a:defRPr sz="2400">
                <a:solidFill>
                  <a:schemeClr val="bg2"/>
                </a:solidFill>
              </a:defRPr>
            </a:lvl1pPr>
            <a:lvl2pPr>
              <a:defRPr sz="2000">
                <a:solidFill>
                  <a:schemeClr val="bg2"/>
                </a:solidFill>
              </a:defRPr>
            </a:lvl2pPr>
            <a:lvl3pPr>
              <a:defRPr sz="2000">
                <a:solidFill>
                  <a:schemeClr val="bg2"/>
                </a:solidFill>
              </a:defRPr>
            </a:lvl3pPr>
            <a:lvl4pPr>
              <a:defRPr sz="1600">
                <a:solidFill>
                  <a:schemeClr val="bg2"/>
                </a:solidFill>
              </a:defRPr>
            </a:lvl4pPr>
            <a:lvl5pPr>
              <a:defRPr sz="1600">
                <a:solidFill>
                  <a:schemeClr val="bg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600200"/>
            <a:ext cx="3048000" cy="4297363"/>
          </a:xfrm>
        </p:spPr>
        <p:txBody>
          <a:bodyPr/>
          <a:lstStyle>
            <a:lvl1pPr marL="0" indent="0">
              <a:lnSpc>
                <a:spcPts val="1600"/>
              </a:lnSpc>
              <a:buNone/>
              <a:defRPr sz="140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2" name="Slide Number Placeholder 11"/>
          <p:cNvSpPr>
            <a:spLocks noGrp="1"/>
          </p:cNvSpPr>
          <p:nvPr>
            <p:ph type="sldNum" sz="quarter" idx="14"/>
          </p:nvPr>
        </p:nvSpPr>
        <p:spPr/>
        <p:txBody>
          <a:bodyPr/>
          <a:lstStyle/>
          <a:p>
            <a:fld id="{81582BD6-FC20-4557-852B-8433F8572D30}" type="slidenum">
              <a:rPr lang="en-US" smtClean="0"/>
              <a:pPr/>
              <a:t>‹#›</a:t>
            </a:fld>
            <a:endParaRPr lang="en-US" dirty="0"/>
          </a:p>
        </p:txBody>
      </p:sp>
      <p:sp>
        <p:nvSpPr>
          <p:cNvPr id="13" name="Footer Placeholder 12"/>
          <p:cNvSpPr>
            <a:spLocks noGrp="1"/>
          </p:cNvSpPr>
          <p:nvPr>
            <p:ph type="ftr" sz="quarter" idx="15"/>
          </p:nvPr>
        </p:nvSpPr>
        <p:spPr/>
        <p:txBody>
          <a:bodyPr/>
          <a:lstStyle/>
          <a:p>
            <a:endParaRPr lang="en-US" dirty="0"/>
          </a:p>
        </p:txBody>
      </p:sp>
      <p:sp>
        <p:nvSpPr>
          <p:cNvPr id="14" name="Title 13"/>
          <p:cNvSpPr>
            <a:spLocks noGrp="1"/>
          </p:cNvSpPr>
          <p:nvPr>
            <p:ph type="title"/>
          </p:nvPr>
        </p:nvSpPr>
        <p:spPr/>
        <p:txBody>
          <a:bodyPr/>
          <a:lstStyle>
            <a:lvl1pPr>
              <a:defRPr>
                <a:solidFill>
                  <a:schemeClr val="bg2"/>
                </a:solidFill>
              </a:defRPr>
            </a:lvl1pPr>
          </a:lstStyle>
          <a:p>
            <a:r>
              <a:rPr lang="en-US" smtClean="0"/>
              <a:t>Click to edit Master title style</a:t>
            </a:r>
            <a:endParaRPr lang="en-US" dirty="0"/>
          </a:p>
        </p:txBody>
      </p:sp>
      <p:sp>
        <p:nvSpPr>
          <p:cNvPr id="15" name="Text Placeholder 10"/>
          <p:cNvSpPr>
            <a:spLocks noGrp="1"/>
          </p:cNvSpPr>
          <p:nvPr>
            <p:ph type="body" sz="quarter" idx="13"/>
          </p:nvPr>
        </p:nvSpPr>
        <p:spPr>
          <a:xfrm>
            <a:off x="533400" y="914400"/>
            <a:ext cx="8251200" cy="457200"/>
          </a:xfrm>
        </p:spPr>
        <p:txBody>
          <a:bodyPr>
            <a:normAutofit/>
          </a:bodyPr>
          <a:lstStyle>
            <a:lvl1pPr>
              <a:buFontTx/>
              <a:buNone/>
              <a:defRPr sz="2400">
                <a:solidFill>
                  <a:schemeClr val="bg2"/>
                </a:solidFill>
              </a:defRPr>
            </a:lvl1pPr>
          </a:lstStyle>
          <a:p>
            <a:pPr lvl="0"/>
            <a:r>
              <a:rPr lang="en-US" smtClean="0"/>
              <a:t>Click to edit Master text styles</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 y="5194800"/>
            <a:ext cx="3962400" cy="338139"/>
          </a:xfrm>
        </p:spPr>
        <p:txBody>
          <a:bodyPr anchor="b"/>
          <a:lstStyle>
            <a:lvl1pPr algn="l">
              <a:defRPr sz="1800" b="1">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304800"/>
            <a:ext cx="9144000" cy="4724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76200" y="5499601"/>
            <a:ext cx="3962400" cy="804863"/>
          </a:xfrm>
        </p:spPr>
        <p:txBody>
          <a:bodyPr>
            <a:normAutofit/>
          </a:bodyPr>
          <a:lstStyle>
            <a:lvl1pPr marL="0" indent="0">
              <a:lnSpc>
                <a:spcPts val="1400"/>
              </a:lnSpc>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Slide Number Placeholder 7"/>
          <p:cNvSpPr>
            <a:spLocks noGrp="1"/>
          </p:cNvSpPr>
          <p:nvPr>
            <p:ph type="sldNum" sz="quarter" idx="10"/>
          </p:nvPr>
        </p:nvSpPr>
        <p:spPr/>
        <p:txBody>
          <a:bodyPr/>
          <a:lstStyle/>
          <a:p>
            <a:fld id="{81582BD6-FC20-4557-852B-8433F8572D30}" type="slidenum">
              <a:rPr lang="en-US" smtClean="0"/>
              <a:pPr/>
              <a:t>‹#›</a:t>
            </a:fld>
            <a:endParaRPr lang="en-US" dirty="0"/>
          </a:p>
        </p:txBody>
      </p:sp>
      <p:sp>
        <p:nvSpPr>
          <p:cNvPr id="9" name="Footer Placeholder 8"/>
          <p:cNvSpPr>
            <a:spLocks noGrp="1"/>
          </p:cNvSpPr>
          <p:nvPr>
            <p:ph type="ftr" sz="quarter" idx="11"/>
          </p:nvPr>
        </p:nvSpPr>
        <p:spPr/>
        <p:txBody>
          <a:bodyPr/>
          <a:lstStyle/>
          <a:p>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81582BD6-FC20-4557-852B-8433F8572D30}" type="slidenum">
              <a:rPr lang="en-US" smtClean="0"/>
              <a:pPr/>
              <a:t>‹#›</a:t>
            </a:fld>
            <a:endParaRPr lang="en-US" dirty="0"/>
          </a:p>
        </p:txBody>
      </p:sp>
      <p:sp>
        <p:nvSpPr>
          <p:cNvPr id="8" name="Content Placeholder 2"/>
          <p:cNvSpPr>
            <a:spLocks noGrp="1"/>
          </p:cNvSpPr>
          <p:nvPr>
            <p:ph idx="1"/>
          </p:nvPr>
        </p:nvSpPr>
        <p:spPr>
          <a:xfrm>
            <a:off x="533400" y="1447801"/>
            <a:ext cx="8305800" cy="4678364"/>
          </a:xfrm>
        </p:spPr>
        <p:txBody>
          <a:bodyPr/>
          <a:lstStyle>
            <a:lvl1pPr marL="173038" indent="-173038">
              <a:lnSpc>
                <a:spcPts val="2600"/>
              </a:lnSpc>
              <a:buFont typeface="Arial" pitchFamily="34" charset="0"/>
              <a:buChar char="•"/>
              <a:defRPr sz="2400" b="0"/>
            </a:lvl1pPr>
            <a:lvl2pPr marL="684213" indent="-227013">
              <a:lnSpc>
                <a:spcPts val="2600"/>
              </a:lnSpc>
              <a:defRPr sz="2000"/>
            </a:lvl2pPr>
            <a:lvl3pPr marL="1087438" indent="-173038">
              <a:lnSpc>
                <a:spcPts val="2600"/>
              </a:lnSpc>
              <a:defRPr sz="1800"/>
            </a:lvl3pPr>
            <a:lvl4pPr marL="1541463" indent="-169863">
              <a:lnSpc>
                <a:spcPts val="2600"/>
              </a:lnSpc>
              <a:defRPr sz="1600"/>
            </a:lvl4pPr>
            <a:lvl5pPr marL="2001838" indent="-173038">
              <a:lnSpc>
                <a:spcPts val="2600"/>
              </a:lnSpc>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10"/>
          <p:cNvSpPr>
            <a:spLocks noGrp="1"/>
          </p:cNvSpPr>
          <p:nvPr>
            <p:ph type="body" sz="quarter" idx="13"/>
          </p:nvPr>
        </p:nvSpPr>
        <p:spPr>
          <a:xfrm>
            <a:off x="533400" y="914400"/>
            <a:ext cx="8251200" cy="457200"/>
          </a:xfrm>
        </p:spPr>
        <p:txBody>
          <a:bodyPr>
            <a:normAutofit/>
          </a:bodyPr>
          <a:lstStyle>
            <a:lvl1pPr>
              <a:buFontTx/>
              <a:buNone/>
              <a:defRPr sz="2400"/>
            </a:lvl1pPr>
          </a:lstStyle>
          <a:p>
            <a:pPr lvl="0"/>
            <a:r>
              <a:rPr lang="en-US" smtClean="0"/>
              <a:t>Click to edit Master text styles</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Summary">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81582BD6-FC20-4557-852B-8433F8572D30}" type="slidenum">
              <a:rPr lang="en-US" smtClean="0"/>
              <a:pPr/>
              <a:t>‹#›</a:t>
            </a:fld>
            <a:endParaRPr lang="en-US" dirty="0"/>
          </a:p>
        </p:txBody>
      </p:sp>
      <p:sp>
        <p:nvSpPr>
          <p:cNvPr id="9" name="Text Placeholder 8"/>
          <p:cNvSpPr>
            <a:spLocks noGrp="1"/>
          </p:cNvSpPr>
          <p:nvPr>
            <p:ph type="body" sz="quarter" idx="15"/>
          </p:nvPr>
        </p:nvSpPr>
        <p:spPr>
          <a:xfrm>
            <a:off x="2438400" y="3054000"/>
            <a:ext cx="6324600" cy="838200"/>
          </a:xfrm>
        </p:spPr>
        <p:txBody>
          <a:bodyPr>
            <a:normAutofit/>
          </a:bodyPr>
          <a:lstStyle>
            <a:lvl1pPr marL="57150" indent="0">
              <a:buFontTx/>
              <a:buNone/>
              <a:defRPr sz="1800" baseline="0"/>
            </a:lvl1pPr>
          </a:lstStyle>
          <a:p>
            <a:pPr lvl="0"/>
            <a:r>
              <a:rPr lang="en-US" smtClean="0"/>
              <a:t>Click to edit Master text styles</a:t>
            </a:r>
          </a:p>
        </p:txBody>
      </p:sp>
      <p:sp>
        <p:nvSpPr>
          <p:cNvPr id="7" name="Title 6"/>
          <p:cNvSpPr>
            <a:spLocks noGrp="1"/>
          </p:cNvSpPr>
          <p:nvPr>
            <p:ph type="title"/>
          </p:nvPr>
        </p:nvSpPr>
        <p:spPr/>
        <p:txBody>
          <a:bodyPr/>
          <a:lstStyle/>
          <a:p>
            <a:r>
              <a:rPr lang="en-US" smtClean="0"/>
              <a:t>Click to edit Master title style</a:t>
            </a:r>
            <a:endParaRPr lang="en-US"/>
          </a:p>
        </p:txBody>
      </p:sp>
      <p:sp>
        <p:nvSpPr>
          <p:cNvPr id="8" name="Text Placeholder 10"/>
          <p:cNvSpPr>
            <a:spLocks noGrp="1"/>
          </p:cNvSpPr>
          <p:nvPr>
            <p:ph type="body" sz="quarter" idx="13"/>
          </p:nvPr>
        </p:nvSpPr>
        <p:spPr>
          <a:xfrm>
            <a:off x="533400" y="914400"/>
            <a:ext cx="8251200" cy="457200"/>
          </a:xfrm>
        </p:spPr>
        <p:txBody>
          <a:bodyPr>
            <a:normAutofit/>
          </a:bodyPr>
          <a:lstStyle>
            <a:lvl1pPr>
              <a:buFontTx/>
              <a:buNone/>
              <a:defRPr sz="2400"/>
            </a:lvl1pPr>
          </a:lstStyle>
          <a:p>
            <a:pPr lvl="0"/>
            <a:r>
              <a:rPr lang="en-US" smtClean="0"/>
              <a:t>Click to edit Master text styles</a:t>
            </a:r>
          </a:p>
        </p:txBody>
      </p:sp>
      <p:sp>
        <p:nvSpPr>
          <p:cNvPr id="12" name="Text Placeholder 8"/>
          <p:cNvSpPr>
            <a:spLocks noGrp="1"/>
          </p:cNvSpPr>
          <p:nvPr>
            <p:ph type="body" sz="quarter" idx="16"/>
          </p:nvPr>
        </p:nvSpPr>
        <p:spPr>
          <a:xfrm>
            <a:off x="2438400" y="1635600"/>
            <a:ext cx="6324600" cy="838200"/>
          </a:xfrm>
        </p:spPr>
        <p:txBody>
          <a:bodyPr>
            <a:normAutofit/>
          </a:bodyPr>
          <a:lstStyle>
            <a:lvl1pPr marL="57150" indent="0">
              <a:buFontTx/>
              <a:buNone/>
              <a:defRPr sz="1800" baseline="0"/>
            </a:lvl1pPr>
          </a:lstStyle>
          <a:p>
            <a:pPr lvl="0"/>
            <a:r>
              <a:rPr lang="en-US" smtClean="0"/>
              <a:t>Click to edit Master text styles</a:t>
            </a:r>
          </a:p>
        </p:txBody>
      </p:sp>
      <p:sp>
        <p:nvSpPr>
          <p:cNvPr id="14" name="Text Placeholder 8"/>
          <p:cNvSpPr>
            <a:spLocks noGrp="1"/>
          </p:cNvSpPr>
          <p:nvPr>
            <p:ph type="body" sz="quarter" idx="17"/>
          </p:nvPr>
        </p:nvSpPr>
        <p:spPr>
          <a:xfrm>
            <a:off x="2438400" y="2344800"/>
            <a:ext cx="6324600" cy="838200"/>
          </a:xfrm>
        </p:spPr>
        <p:txBody>
          <a:bodyPr>
            <a:normAutofit/>
          </a:bodyPr>
          <a:lstStyle>
            <a:lvl1pPr marL="57150" indent="0">
              <a:buFontTx/>
              <a:buNone/>
              <a:defRPr sz="1800" baseline="0"/>
            </a:lvl1pPr>
          </a:lstStyle>
          <a:p>
            <a:pPr lvl="0"/>
            <a:r>
              <a:rPr lang="en-US" smtClean="0"/>
              <a:t>Click to edit Master text styles</a:t>
            </a:r>
          </a:p>
        </p:txBody>
      </p:sp>
      <p:sp>
        <p:nvSpPr>
          <p:cNvPr id="15" name="Text Placeholder 8"/>
          <p:cNvSpPr>
            <a:spLocks noGrp="1"/>
          </p:cNvSpPr>
          <p:nvPr>
            <p:ph type="body" sz="quarter" idx="18"/>
          </p:nvPr>
        </p:nvSpPr>
        <p:spPr>
          <a:xfrm>
            <a:off x="2438400" y="3763200"/>
            <a:ext cx="6324600" cy="838200"/>
          </a:xfrm>
        </p:spPr>
        <p:txBody>
          <a:bodyPr>
            <a:normAutofit/>
          </a:bodyPr>
          <a:lstStyle>
            <a:lvl1pPr marL="57150" indent="0">
              <a:buFontTx/>
              <a:buNone/>
              <a:defRPr sz="1800" baseline="0"/>
            </a:lvl1pPr>
          </a:lstStyle>
          <a:p>
            <a:pPr lvl="0"/>
            <a:r>
              <a:rPr lang="en-US" smtClean="0"/>
              <a:t>Click to edit Master text styles</a:t>
            </a:r>
          </a:p>
        </p:txBody>
      </p:sp>
      <p:sp>
        <p:nvSpPr>
          <p:cNvPr id="16" name="Text Placeholder 8"/>
          <p:cNvSpPr>
            <a:spLocks noGrp="1"/>
          </p:cNvSpPr>
          <p:nvPr>
            <p:ph type="body" sz="quarter" idx="19"/>
          </p:nvPr>
        </p:nvSpPr>
        <p:spPr>
          <a:xfrm>
            <a:off x="2438400" y="4472400"/>
            <a:ext cx="6324600" cy="838200"/>
          </a:xfrm>
        </p:spPr>
        <p:txBody>
          <a:bodyPr>
            <a:normAutofit/>
          </a:bodyPr>
          <a:lstStyle>
            <a:lvl1pPr marL="57150" indent="0">
              <a:buFontTx/>
              <a:buNone/>
              <a:defRPr sz="1800" baseline="0"/>
            </a:lvl1pPr>
          </a:lstStyle>
          <a:p>
            <a:pPr lvl="0"/>
            <a:r>
              <a:rPr lang="en-US" smtClean="0"/>
              <a:t>Click to edit Master text styles</a:t>
            </a:r>
          </a:p>
        </p:txBody>
      </p:sp>
      <p:sp>
        <p:nvSpPr>
          <p:cNvPr id="17" name="Text Placeholder 8"/>
          <p:cNvSpPr>
            <a:spLocks noGrp="1"/>
          </p:cNvSpPr>
          <p:nvPr>
            <p:ph type="body" sz="quarter" idx="20"/>
          </p:nvPr>
        </p:nvSpPr>
        <p:spPr>
          <a:xfrm>
            <a:off x="2438400" y="5181600"/>
            <a:ext cx="6324600" cy="838200"/>
          </a:xfrm>
        </p:spPr>
        <p:txBody>
          <a:bodyPr>
            <a:normAutofit/>
          </a:bodyPr>
          <a:lstStyle>
            <a:lvl1pPr marL="57150" indent="0">
              <a:buFontTx/>
              <a:buNone/>
              <a:defRPr sz="1800" baseline="0"/>
            </a:lvl1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981200"/>
            <a:ext cx="7772400" cy="1362075"/>
          </a:xfrm>
        </p:spPr>
        <p:txBody>
          <a:bodyPr anchor="t"/>
          <a:lstStyle>
            <a:lvl1pPr algn="l">
              <a:defRPr sz="4000" b="1" cap="all">
                <a:solidFill>
                  <a:schemeClr val="bg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85800" y="481013"/>
            <a:ext cx="7772400" cy="1500187"/>
          </a:xfrm>
        </p:spPr>
        <p:txBody>
          <a:bodyPr anchor="b"/>
          <a:lstStyle>
            <a:lvl1pPr marL="0" indent="0">
              <a:buNone/>
              <a:defRPr sz="2000">
                <a:solidFill>
                  <a:schemeClr val="bg2"/>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0" name="Slide Number Placeholder 9"/>
          <p:cNvSpPr>
            <a:spLocks noGrp="1"/>
          </p:cNvSpPr>
          <p:nvPr>
            <p:ph type="sldNum" sz="quarter" idx="10"/>
          </p:nvPr>
        </p:nvSpPr>
        <p:spPr/>
        <p:txBody>
          <a:bodyPr/>
          <a:lstStyle/>
          <a:p>
            <a:fld id="{81582BD6-FC20-4557-852B-8433F8572D30}" type="slidenum">
              <a:rPr lang="en-US" smtClean="0"/>
              <a:pPr/>
              <a:t>‹#›</a:t>
            </a:fld>
            <a:endParaRPr lang="en-US" dirty="0"/>
          </a:p>
        </p:txBody>
      </p:sp>
      <p:sp>
        <p:nvSpPr>
          <p:cNvPr id="11" name="Footer Placeholder 10"/>
          <p:cNvSpPr>
            <a:spLocks noGrp="1"/>
          </p:cNvSpPr>
          <p:nvPr>
            <p:ph type="ftr" sz="quarter" idx="11"/>
          </p:nvPr>
        </p:nvSpPr>
        <p:spPr/>
        <p:txBody>
          <a:bodyPr/>
          <a:lstStyle/>
          <a:p>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1"/>
            <a:ext cx="4038600" cy="4525964"/>
          </a:xfrm>
        </p:spPr>
        <p:txBody>
          <a:bodyPr/>
          <a:lstStyle>
            <a:lvl1pPr>
              <a:defRPr sz="20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1"/>
            <a:ext cx="4038600" cy="4525964"/>
          </a:xfrm>
        </p:spPr>
        <p:txBody>
          <a:bodyPr/>
          <a:lstStyle>
            <a:lvl1pPr>
              <a:defRPr sz="20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8"/>
          <p:cNvSpPr>
            <a:spLocks noGrp="1"/>
          </p:cNvSpPr>
          <p:nvPr>
            <p:ph type="sldNum" sz="quarter" idx="14"/>
          </p:nvPr>
        </p:nvSpPr>
        <p:spPr/>
        <p:txBody>
          <a:bodyPr/>
          <a:lstStyle/>
          <a:p>
            <a:fld id="{81582BD6-FC20-4557-852B-8433F8572D30}" type="slidenum">
              <a:rPr lang="en-US" smtClean="0"/>
              <a:pPr/>
              <a:t>‹#›</a:t>
            </a:fld>
            <a:endParaRPr lang="en-US" dirty="0"/>
          </a:p>
        </p:txBody>
      </p:sp>
      <p:sp>
        <p:nvSpPr>
          <p:cNvPr id="10" name="Footer Placeholder 9"/>
          <p:cNvSpPr>
            <a:spLocks noGrp="1"/>
          </p:cNvSpPr>
          <p:nvPr>
            <p:ph type="ftr" sz="quarter" idx="15"/>
          </p:nvPr>
        </p:nvSpPr>
        <p:spPr/>
        <p:txBody>
          <a:bodyPr/>
          <a:lstStyle/>
          <a:p>
            <a:endParaRPr lang="en-US" dirty="0"/>
          </a:p>
        </p:txBody>
      </p:sp>
      <p:sp>
        <p:nvSpPr>
          <p:cNvPr id="12" name="Title 11"/>
          <p:cNvSpPr>
            <a:spLocks noGrp="1"/>
          </p:cNvSpPr>
          <p:nvPr>
            <p:ph type="title"/>
          </p:nvPr>
        </p:nvSpPr>
        <p:spPr/>
        <p:txBody>
          <a:bodyPr/>
          <a:lstStyle/>
          <a:p>
            <a:r>
              <a:rPr lang="en-US" smtClean="0"/>
              <a:t>Click to edit Master title style</a:t>
            </a:r>
            <a:endParaRPr lang="en-US"/>
          </a:p>
        </p:txBody>
      </p:sp>
      <p:sp>
        <p:nvSpPr>
          <p:cNvPr id="8" name="Text Placeholder 10"/>
          <p:cNvSpPr>
            <a:spLocks noGrp="1"/>
          </p:cNvSpPr>
          <p:nvPr>
            <p:ph type="body" sz="quarter" idx="13"/>
          </p:nvPr>
        </p:nvSpPr>
        <p:spPr>
          <a:xfrm>
            <a:off x="533400" y="914400"/>
            <a:ext cx="8251200" cy="457200"/>
          </a:xfrm>
        </p:spPr>
        <p:txBody>
          <a:bodyPr>
            <a:normAutofit/>
          </a:bodyPr>
          <a:lstStyle>
            <a:lvl1pPr>
              <a:buFontTx/>
              <a:buNone/>
              <a:defRPr sz="2400"/>
            </a:lvl1pPr>
          </a:lstStyle>
          <a:p>
            <a:pPr lvl="0"/>
            <a:r>
              <a:rPr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Pictur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81582BD6-FC20-4557-852B-8433F8572D30}" type="slidenum">
              <a:rPr lang="en-US" smtClean="0"/>
              <a:pPr/>
              <a:t>‹#›</a:t>
            </a:fld>
            <a:endParaRPr lang="en-US" dirty="0"/>
          </a:p>
        </p:txBody>
      </p:sp>
      <p:sp>
        <p:nvSpPr>
          <p:cNvPr id="5" name="Content Placeholder 2"/>
          <p:cNvSpPr>
            <a:spLocks noGrp="1"/>
          </p:cNvSpPr>
          <p:nvPr>
            <p:ph sz="half" idx="1"/>
          </p:nvPr>
        </p:nvSpPr>
        <p:spPr>
          <a:xfrm>
            <a:off x="457200" y="1524000"/>
            <a:ext cx="2362200" cy="20573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6" name="Content Placeholder 3"/>
          <p:cNvSpPr>
            <a:spLocks noGrp="1"/>
          </p:cNvSpPr>
          <p:nvPr>
            <p:ph sz="half" idx="2"/>
          </p:nvPr>
        </p:nvSpPr>
        <p:spPr>
          <a:xfrm>
            <a:off x="2971800" y="1524000"/>
            <a:ext cx="5715000" cy="2057399"/>
          </a:xfrm>
        </p:spPr>
        <p:txBody>
          <a:bodyPr>
            <a:normAutofit/>
          </a:bodyPr>
          <a:lstStyle>
            <a:lvl1pPr>
              <a:defRPr sz="1800"/>
            </a:lvl1pPr>
            <a:lvl2pPr>
              <a:defRPr sz="18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ontent Placeholder 2"/>
          <p:cNvSpPr>
            <a:spLocks noGrp="1"/>
          </p:cNvSpPr>
          <p:nvPr>
            <p:ph sz="half" idx="14"/>
          </p:nvPr>
        </p:nvSpPr>
        <p:spPr>
          <a:xfrm>
            <a:off x="457200" y="3638070"/>
            <a:ext cx="2362200" cy="2057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0" name="Content Placeholder 3"/>
          <p:cNvSpPr>
            <a:spLocks noGrp="1"/>
          </p:cNvSpPr>
          <p:nvPr>
            <p:ph sz="half" idx="15"/>
          </p:nvPr>
        </p:nvSpPr>
        <p:spPr>
          <a:xfrm>
            <a:off x="2971800" y="3638070"/>
            <a:ext cx="3657600" cy="2057400"/>
          </a:xfrm>
        </p:spPr>
        <p:txBody>
          <a:bodyPr>
            <a:normAutofit/>
          </a:bodyPr>
          <a:lstStyle>
            <a:lvl1pPr>
              <a:defRPr sz="1800"/>
            </a:lvl1pPr>
            <a:lvl2pPr>
              <a:defRPr sz="18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itle 10"/>
          <p:cNvSpPr>
            <a:spLocks noGrp="1"/>
          </p:cNvSpPr>
          <p:nvPr>
            <p:ph type="title"/>
          </p:nvPr>
        </p:nvSpPr>
        <p:spPr/>
        <p:txBody>
          <a:bodyPr/>
          <a:lstStyle/>
          <a:p>
            <a:r>
              <a:rPr lang="en-US" smtClean="0"/>
              <a:t>Click to edit Master title style</a:t>
            </a:r>
            <a:endParaRPr lang="en-US"/>
          </a:p>
        </p:txBody>
      </p:sp>
      <p:sp>
        <p:nvSpPr>
          <p:cNvPr id="12" name="Text Placeholder 10"/>
          <p:cNvSpPr>
            <a:spLocks noGrp="1"/>
          </p:cNvSpPr>
          <p:nvPr>
            <p:ph type="body" sz="quarter" idx="13"/>
          </p:nvPr>
        </p:nvSpPr>
        <p:spPr>
          <a:xfrm>
            <a:off x="533400" y="914400"/>
            <a:ext cx="8251200" cy="457200"/>
          </a:xfrm>
        </p:spPr>
        <p:txBody>
          <a:bodyPr>
            <a:normAutofit/>
          </a:bodyPr>
          <a:lstStyle>
            <a:lvl1pPr>
              <a:buFontTx/>
              <a:buNone/>
              <a:defRPr sz="2400"/>
            </a:lvl1pPr>
          </a:lstStyle>
          <a:p>
            <a:pPr lvl="0"/>
            <a:r>
              <a:rPr lang="en-US" smtClean="0"/>
              <a:t>Click to edit Master text styles</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Pictur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81582BD6-FC20-4557-852B-8433F8572D30}" type="slidenum">
              <a:rPr lang="en-US" smtClean="0"/>
              <a:pPr/>
              <a:t>‹#›</a:t>
            </a:fld>
            <a:endParaRPr lang="en-US" dirty="0"/>
          </a:p>
        </p:txBody>
      </p:sp>
      <p:sp>
        <p:nvSpPr>
          <p:cNvPr id="9" name="Content Placeholder 2"/>
          <p:cNvSpPr>
            <a:spLocks noGrp="1"/>
          </p:cNvSpPr>
          <p:nvPr>
            <p:ph sz="half" idx="1"/>
          </p:nvPr>
        </p:nvSpPr>
        <p:spPr>
          <a:xfrm>
            <a:off x="457200" y="3048001"/>
            <a:ext cx="2743200" cy="2666999"/>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0" name="Content Placeholder 3"/>
          <p:cNvSpPr>
            <a:spLocks noGrp="1"/>
          </p:cNvSpPr>
          <p:nvPr>
            <p:ph sz="half" idx="2"/>
          </p:nvPr>
        </p:nvSpPr>
        <p:spPr>
          <a:xfrm>
            <a:off x="3238500" y="3048001"/>
            <a:ext cx="2743200" cy="2666999"/>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1" name="Content Placeholder 3"/>
          <p:cNvSpPr>
            <a:spLocks noGrp="1"/>
          </p:cNvSpPr>
          <p:nvPr>
            <p:ph sz="half" idx="14"/>
          </p:nvPr>
        </p:nvSpPr>
        <p:spPr>
          <a:xfrm>
            <a:off x="6019800" y="3048001"/>
            <a:ext cx="2743200" cy="2666999"/>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5" name="Content Placeholder 2"/>
          <p:cNvSpPr>
            <a:spLocks noGrp="1"/>
          </p:cNvSpPr>
          <p:nvPr>
            <p:ph sz="half" idx="15"/>
          </p:nvPr>
        </p:nvSpPr>
        <p:spPr>
          <a:xfrm>
            <a:off x="457200" y="1493837"/>
            <a:ext cx="2743200" cy="1477963"/>
          </a:xfrm>
        </p:spPr>
        <p:txBody>
          <a:bodyPr>
            <a:noAutofit/>
          </a:bodyPr>
          <a:lstStyle>
            <a:lvl1pPr>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6" name="Content Placeholder 3"/>
          <p:cNvSpPr>
            <a:spLocks noGrp="1"/>
          </p:cNvSpPr>
          <p:nvPr>
            <p:ph sz="half" idx="16"/>
          </p:nvPr>
        </p:nvSpPr>
        <p:spPr>
          <a:xfrm>
            <a:off x="3276600" y="1493837"/>
            <a:ext cx="2667000" cy="1477963"/>
          </a:xfrm>
        </p:spPr>
        <p:txBody>
          <a:bodyPr>
            <a:normAutofit/>
          </a:bodyPr>
          <a:lstStyle>
            <a:lvl1pPr>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7" name="Content Placeholder 3"/>
          <p:cNvSpPr>
            <a:spLocks noGrp="1"/>
          </p:cNvSpPr>
          <p:nvPr>
            <p:ph sz="half" idx="17"/>
          </p:nvPr>
        </p:nvSpPr>
        <p:spPr>
          <a:xfrm>
            <a:off x="6019800" y="1493837"/>
            <a:ext cx="2743200" cy="1477963"/>
          </a:xfrm>
        </p:spPr>
        <p:txBody>
          <a:bodyPr>
            <a:normAutofit/>
          </a:bodyPr>
          <a:lstStyle>
            <a:lvl1pPr>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9" name="Title 18"/>
          <p:cNvSpPr>
            <a:spLocks noGrp="1"/>
          </p:cNvSpPr>
          <p:nvPr>
            <p:ph type="title"/>
          </p:nvPr>
        </p:nvSpPr>
        <p:spPr/>
        <p:txBody>
          <a:bodyPr/>
          <a:lstStyle/>
          <a:p>
            <a:r>
              <a:rPr lang="en-US" smtClean="0"/>
              <a:t>Click to edit Master title style</a:t>
            </a:r>
            <a:endParaRPr lang="en-US"/>
          </a:p>
        </p:txBody>
      </p:sp>
      <p:sp>
        <p:nvSpPr>
          <p:cNvPr id="20" name="Text Placeholder 10"/>
          <p:cNvSpPr>
            <a:spLocks noGrp="1"/>
          </p:cNvSpPr>
          <p:nvPr>
            <p:ph type="body" sz="quarter" idx="13"/>
          </p:nvPr>
        </p:nvSpPr>
        <p:spPr>
          <a:xfrm>
            <a:off x="533400" y="914400"/>
            <a:ext cx="8251200" cy="457200"/>
          </a:xfrm>
        </p:spPr>
        <p:txBody>
          <a:bodyPr>
            <a:normAutofit/>
          </a:bodyPr>
          <a:lstStyle>
            <a:lvl1pPr>
              <a:buFontTx/>
              <a:buNone/>
              <a:defRPr sz="2400"/>
            </a:lvl1pPr>
          </a:lstStyle>
          <a:p>
            <a:pPr lvl="0"/>
            <a:r>
              <a:rPr lang="en-US" smtClean="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24000"/>
            <a:ext cx="4040188" cy="304801"/>
          </a:xfrm>
          <a:solidFill>
            <a:schemeClr val="accent4">
              <a:alpha val="39000"/>
            </a:schemeClr>
          </a:solidFill>
        </p:spPr>
        <p:txBody>
          <a:bodyPr tIns="274320" anchor="b">
            <a:noAutofit/>
          </a:bodyPr>
          <a:lstStyle>
            <a:lvl1pPr marL="0" indent="0">
              <a:buNone/>
              <a:defRPr sz="1800" b="1" cap="all" baseline="0">
                <a:solidFill>
                  <a:schemeClr val="bg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28800"/>
            <a:ext cx="4040188" cy="4068763"/>
          </a:xfrm>
        </p:spPr>
        <p:txBody>
          <a:bodyPr/>
          <a:lstStyle>
            <a:lvl1pPr>
              <a:lnSpc>
                <a:spcPct val="100000"/>
              </a:lnSpc>
              <a:buClr>
                <a:schemeClr val="accent1">
                  <a:lumMod val="20000"/>
                  <a:lumOff val="80000"/>
                </a:schemeClr>
              </a:buClr>
              <a:defRPr sz="2000"/>
            </a:lvl1pPr>
            <a:lvl2pPr>
              <a:lnSpc>
                <a:spcPct val="100000"/>
              </a:lnSpc>
              <a:buClr>
                <a:schemeClr val="accent1">
                  <a:lumMod val="20000"/>
                  <a:lumOff val="80000"/>
                </a:schemeClr>
              </a:buClr>
              <a:defRPr sz="2000"/>
            </a:lvl2pPr>
            <a:lvl3pPr>
              <a:lnSpc>
                <a:spcPct val="100000"/>
              </a:lnSpc>
              <a:buClr>
                <a:schemeClr val="accent1">
                  <a:lumMod val="20000"/>
                  <a:lumOff val="80000"/>
                </a:schemeClr>
              </a:buClr>
              <a:defRPr sz="1800"/>
            </a:lvl3pPr>
            <a:lvl4pPr>
              <a:lnSpc>
                <a:spcPct val="100000"/>
              </a:lnSpc>
              <a:buClr>
                <a:schemeClr val="accent1">
                  <a:lumMod val="20000"/>
                  <a:lumOff val="80000"/>
                </a:schemeClr>
              </a:buClr>
              <a:defRPr sz="1600"/>
            </a:lvl4pPr>
            <a:lvl5pPr>
              <a:lnSpc>
                <a:spcPct val="100000"/>
              </a:lnSpc>
              <a:buClr>
                <a:schemeClr val="accent1">
                  <a:lumMod val="20000"/>
                  <a:lumOff val="80000"/>
                </a:schemeClr>
              </a:buCl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4645027" y="1828800"/>
            <a:ext cx="4041775" cy="4068763"/>
          </a:xfrm>
        </p:spPr>
        <p:txBody>
          <a:bodyPr/>
          <a:lstStyle>
            <a:lvl1pPr>
              <a:buClr>
                <a:schemeClr val="accent1">
                  <a:lumMod val="20000"/>
                  <a:lumOff val="80000"/>
                </a:schemeClr>
              </a:buClr>
              <a:defRPr sz="2000"/>
            </a:lvl1pPr>
            <a:lvl2pPr>
              <a:buClr>
                <a:schemeClr val="accent1">
                  <a:lumMod val="20000"/>
                  <a:lumOff val="80000"/>
                </a:schemeClr>
              </a:buClr>
              <a:defRPr sz="2000"/>
            </a:lvl2pPr>
            <a:lvl3pPr>
              <a:buClr>
                <a:schemeClr val="accent1">
                  <a:lumMod val="20000"/>
                  <a:lumOff val="80000"/>
                </a:schemeClr>
              </a:buClr>
              <a:defRPr sz="1800"/>
            </a:lvl3pPr>
            <a:lvl4pPr>
              <a:buClr>
                <a:schemeClr val="accent1">
                  <a:lumMod val="20000"/>
                  <a:lumOff val="80000"/>
                </a:schemeClr>
              </a:buClr>
              <a:defRPr sz="1600"/>
            </a:lvl4pPr>
            <a:lvl5pPr>
              <a:buClr>
                <a:schemeClr val="accent1">
                  <a:lumMod val="20000"/>
                  <a:lumOff val="80000"/>
                </a:schemeClr>
              </a:buCl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2"/>
          <p:cNvSpPr>
            <a:spLocks noGrp="1"/>
          </p:cNvSpPr>
          <p:nvPr>
            <p:ph type="body" idx="12"/>
          </p:nvPr>
        </p:nvSpPr>
        <p:spPr>
          <a:xfrm>
            <a:off x="4648200" y="1524001"/>
            <a:ext cx="4040188" cy="304801"/>
          </a:xfrm>
          <a:solidFill>
            <a:schemeClr val="accent4">
              <a:alpha val="39000"/>
            </a:schemeClr>
          </a:solidFill>
        </p:spPr>
        <p:txBody>
          <a:bodyPr tIns="274320" anchor="b">
            <a:noAutofit/>
          </a:bodyPr>
          <a:lstStyle>
            <a:lvl1pPr marL="0" indent="0">
              <a:buNone/>
              <a:defRPr sz="1800" b="1" cap="all" baseline="0">
                <a:solidFill>
                  <a:schemeClr val="bg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Slide Number Placeholder 9"/>
          <p:cNvSpPr>
            <a:spLocks noGrp="1"/>
          </p:cNvSpPr>
          <p:nvPr>
            <p:ph type="sldNum" sz="quarter" idx="14"/>
          </p:nvPr>
        </p:nvSpPr>
        <p:spPr/>
        <p:txBody>
          <a:bodyPr/>
          <a:lstStyle/>
          <a:p>
            <a:fld id="{81582BD6-FC20-4557-852B-8433F8572D30}" type="slidenum">
              <a:rPr lang="en-US" smtClean="0"/>
              <a:pPr/>
              <a:t>‹#›</a:t>
            </a:fld>
            <a:endParaRPr lang="en-US" dirty="0"/>
          </a:p>
        </p:txBody>
      </p:sp>
      <p:sp>
        <p:nvSpPr>
          <p:cNvPr id="11" name="Footer Placeholder 10"/>
          <p:cNvSpPr>
            <a:spLocks noGrp="1"/>
          </p:cNvSpPr>
          <p:nvPr>
            <p:ph type="ftr" sz="quarter" idx="15"/>
          </p:nvPr>
        </p:nvSpPr>
        <p:spPr/>
        <p:txBody>
          <a:bodyPr/>
          <a:lstStyle/>
          <a:p>
            <a:endParaRPr lang="en-US" dirty="0"/>
          </a:p>
        </p:txBody>
      </p:sp>
      <p:sp>
        <p:nvSpPr>
          <p:cNvPr id="17" name="Title 16"/>
          <p:cNvSpPr>
            <a:spLocks noGrp="1"/>
          </p:cNvSpPr>
          <p:nvPr>
            <p:ph type="title"/>
          </p:nvPr>
        </p:nvSpPr>
        <p:spPr/>
        <p:txBody>
          <a:bodyPr/>
          <a:lstStyle/>
          <a:p>
            <a:r>
              <a:rPr lang="en-US" smtClean="0"/>
              <a:t>Click to edit Master title style</a:t>
            </a:r>
            <a:endParaRPr lang="en-US"/>
          </a:p>
        </p:txBody>
      </p:sp>
      <p:sp>
        <p:nvSpPr>
          <p:cNvPr id="18" name="Text Placeholder 10"/>
          <p:cNvSpPr>
            <a:spLocks noGrp="1"/>
          </p:cNvSpPr>
          <p:nvPr>
            <p:ph type="body" sz="quarter" idx="13"/>
          </p:nvPr>
        </p:nvSpPr>
        <p:spPr>
          <a:xfrm>
            <a:off x="533400" y="914400"/>
            <a:ext cx="8251200" cy="457200"/>
          </a:xfrm>
        </p:spPr>
        <p:txBody>
          <a:bodyPr>
            <a:normAutofit/>
          </a:bodyPr>
          <a:lstStyle>
            <a:lvl1pPr>
              <a:buFontTx/>
              <a:buNone/>
              <a:defRPr sz="2400"/>
            </a:lvl1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9" name="Slide Number Placeholder 8"/>
          <p:cNvSpPr>
            <a:spLocks noGrp="1"/>
          </p:cNvSpPr>
          <p:nvPr>
            <p:ph type="sldNum" sz="quarter" idx="14"/>
          </p:nvPr>
        </p:nvSpPr>
        <p:spPr/>
        <p:txBody>
          <a:bodyPr/>
          <a:lstStyle/>
          <a:p>
            <a:fld id="{81582BD6-FC20-4557-852B-8433F8572D30}" type="slidenum">
              <a:rPr lang="en-US" smtClean="0"/>
              <a:pPr/>
              <a:t>‹#›</a:t>
            </a:fld>
            <a:endParaRPr lang="en-US" dirty="0"/>
          </a:p>
        </p:txBody>
      </p:sp>
      <p:sp>
        <p:nvSpPr>
          <p:cNvPr id="10" name="Footer Placeholder 9"/>
          <p:cNvSpPr>
            <a:spLocks noGrp="1"/>
          </p:cNvSpPr>
          <p:nvPr>
            <p:ph type="ftr" sz="quarter" idx="15"/>
          </p:nvPr>
        </p:nvSpPr>
        <p:spPr/>
        <p:txBody>
          <a:bodyPr/>
          <a:lstStyle/>
          <a:p>
            <a:endParaRPr lang="en-US" dirty="0"/>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4" name="Text Placeholder 10"/>
          <p:cNvSpPr>
            <a:spLocks noGrp="1"/>
          </p:cNvSpPr>
          <p:nvPr>
            <p:ph type="body" sz="quarter" idx="13"/>
          </p:nvPr>
        </p:nvSpPr>
        <p:spPr>
          <a:xfrm>
            <a:off x="533400" y="914400"/>
            <a:ext cx="8251200" cy="457200"/>
          </a:xfrm>
        </p:spPr>
        <p:txBody>
          <a:bodyPr>
            <a:normAutofit/>
          </a:bodyPr>
          <a:lstStyle>
            <a:lvl1pPr>
              <a:buFontTx/>
              <a:buNone/>
              <a:defRPr sz="2400"/>
            </a:lvl1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4400" y="342437"/>
            <a:ext cx="8229600" cy="639763"/>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990600"/>
            <a:ext cx="8229600" cy="513556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Footer Placeholder 4"/>
          <p:cNvSpPr>
            <a:spLocks noGrp="1"/>
          </p:cNvSpPr>
          <p:nvPr>
            <p:ph type="ftr" sz="quarter" idx="3"/>
          </p:nvPr>
        </p:nvSpPr>
        <p:spPr>
          <a:xfrm>
            <a:off x="6240585" y="6630015"/>
            <a:ext cx="2895600" cy="365125"/>
          </a:xfrm>
          <a:prstGeom prst="rect">
            <a:avLst/>
          </a:prstGeom>
        </p:spPr>
        <p:txBody>
          <a:bodyPr/>
          <a:lstStyle>
            <a:lvl1pPr algn="r">
              <a:defRPr sz="900">
                <a:solidFill>
                  <a:schemeClr val="bg2"/>
                </a:solidFill>
                <a:latin typeface="Segoe UI" pitchFamily="34" charset="0"/>
                <a:cs typeface="Segoe UI" pitchFamily="34" charset="0"/>
              </a:defRPr>
            </a:lvl1pPr>
          </a:lstStyle>
          <a:p>
            <a:endParaRPr lang="en-US" dirty="0"/>
          </a:p>
        </p:txBody>
      </p:sp>
      <p:sp>
        <p:nvSpPr>
          <p:cNvPr id="11" name="Slide Number Placeholder 5"/>
          <p:cNvSpPr>
            <a:spLocks noGrp="1"/>
          </p:cNvSpPr>
          <p:nvPr>
            <p:ph type="sldNum" sz="quarter" idx="4"/>
          </p:nvPr>
        </p:nvSpPr>
        <p:spPr>
          <a:xfrm>
            <a:off x="0" y="6600600"/>
            <a:ext cx="2133600" cy="365125"/>
          </a:xfrm>
          <a:prstGeom prst="rect">
            <a:avLst/>
          </a:prstGeom>
        </p:spPr>
        <p:txBody>
          <a:bodyPr/>
          <a:lstStyle>
            <a:lvl1pPr algn="l">
              <a:defRPr sz="1200" b="1">
                <a:solidFill>
                  <a:schemeClr val="bg2"/>
                </a:solidFill>
                <a:latin typeface="Segoe UI" pitchFamily="34" charset="0"/>
                <a:cs typeface="Segoe UI" pitchFamily="34" charset="0"/>
              </a:defRPr>
            </a:lvl1pPr>
          </a:lstStyle>
          <a:p>
            <a:fld id="{81582BD6-FC20-4557-852B-8433F8572D30}" type="slidenum">
              <a:rPr lang="en-US" smtClean="0"/>
              <a:pPr/>
              <a:t>‹#›</a:t>
            </a:fld>
            <a:endParaRPr lang="en-US" dirty="0"/>
          </a:p>
        </p:txBody>
      </p:sp>
      <p:sp>
        <p:nvSpPr>
          <p:cNvPr id="7" name="TextBox 6"/>
          <p:cNvSpPr txBox="1"/>
          <p:nvPr/>
        </p:nvSpPr>
        <p:spPr>
          <a:xfrm>
            <a:off x="5257800" y="2895600"/>
            <a:ext cx="1219200" cy="1066800"/>
          </a:xfrm>
          <a:prstGeom prst="rect">
            <a:avLst/>
          </a:prstGeom>
        </p:spPr>
        <p:txBody>
          <a:bodyPr vert="horz" wrap="square" lIns="91440" tIns="45720" rIns="91440" bIns="45720" rtlCol="0" anchor="ctr">
            <a:normAutofit/>
          </a:bodyPr>
          <a:lstStyle/>
          <a:p>
            <a:pPr marL="0" marR="0" indent="0" algn="l" defTabSz="914400" rtl="0" eaLnBrk="1" fontAlgn="auto" latinLnBrk="0" hangingPunct="1">
              <a:lnSpc>
                <a:spcPct val="100000"/>
              </a:lnSpc>
              <a:spcBef>
                <a:spcPct val="0"/>
              </a:spcBef>
              <a:spcAft>
                <a:spcPts val="0"/>
              </a:spcAft>
              <a:buClrTx/>
              <a:buSzTx/>
              <a:buFontTx/>
              <a:buNone/>
              <a:tabLst/>
            </a:pPr>
            <a:endParaRPr kumimoji="0" lang="en-US" sz="2400" b="0" i="0" u="none" strike="noStrike" kern="1200" cap="none" spc="0" normalizeH="0" baseline="0" noProof="0" dirty="0" smtClean="0">
              <a:ln>
                <a:noFill/>
              </a:ln>
              <a:solidFill>
                <a:schemeClr val="tx1"/>
              </a:solidFill>
              <a:effectLst/>
              <a:uLnTx/>
              <a:uFillTx/>
              <a:latin typeface="Perpetua" pitchFamily="18" charset="0"/>
              <a:ea typeface="+mj-ea"/>
              <a:cs typeface="+mj-cs"/>
            </a:endParaRPr>
          </a:p>
        </p:txBody>
      </p:sp>
      <p:sp>
        <p:nvSpPr>
          <p:cNvPr id="8" name="TextBox 7"/>
          <p:cNvSpPr txBox="1"/>
          <p:nvPr/>
        </p:nvSpPr>
        <p:spPr>
          <a:xfrm>
            <a:off x="5410200" y="2667000"/>
            <a:ext cx="1447800" cy="1371600"/>
          </a:xfrm>
          <a:prstGeom prst="rect">
            <a:avLst/>
          </a:prstGeom>
        </p:spPr>
        <p:txBody>
          <a:bodyPr vert="horz" wrap="square" lIns="91440" tIns="45720" rIns="91440" bIns="45720" rtlCol="0" anchor="ctr">
            <a:normAutofit/>
          </a:bodyPr>
          <a:lstStyle/>
          <a:p>
            <a:pPr marL="0" marR="0" indent="0" algn="l" defTabSz="914400" rtl="0" eaLnBrk="1" fontAlgn="auto" latinLnBrk="0" hangingPunct="1">
              <a:lnSpc>
                <a:spcPct val="100000"/>
              </a:lnSpc>
              <a:spcBef>
                <a:spcPct val="0"/>
              </a:spcBef>
              <a:spcAft>
                <a:spcPts val="0"/>
              </a:spcAft>
              <a:buClrTx/>
              <a:buSzTx/>
              <a:buFontTx/>
              <a:buNone/>
              <a:tabLst/>
            </a:pPr>
            <a:endParaRPr kumimoji="0" lang="en-US" sz="2400" b="0" i="0" u="none" strike="noStrike" kern="1200" cap="none" spc="0" normalizeH="0" baseline="0" noProof="0" dirty="0" smtClean="0">
              <a:ln>
                <a:noFill/>
              </a:ln>
              <a:solidFill>
                <a:schemeClr val="tx1"/>
              </a:solidFill>
              <a:effectLst/>
              <a:uLnTx/>
              <a:uFillTx/>
              <a:latin typeface="Perpetua" pitchFamily="18" charset="0"/>
              <a:ea typeface="+mj-ea"/>
              <a:cs typeface="+mj-cs"/>
            </a:endParaRPr>
          </a:p>
        </p:txBody>
      </p:sp>
    </p:spTree>
  </p:cSld>
  <p:clrMap bg1="lt1" tx1="dk1" bg2="lt2" tx2="dk2" accent1="accent1" accent2="accent2" accent3="accent3" accent4="accent4" accent5="accent5" accent6="accent6" hlink="hlink" folHlink="folHlink"/>
  <p:sldLayoutIdLst>
    <p:sldLayoutId id="2147483649" r:id="rId1"/>
    <p:sldLayoutId id="2147483665" r:id="rId2"/>
    <p:sldLayoutId id="2147483660" r:id="rId3"/>
    <p:sldLayoutId id="2147483651" r:id="rId4"/>
    <p:sldLayoutId id="2147483652" r:id="rId5"/>
    <p:sldLayoutId id="2147483661" r:id="rId6"/>
    <p:sldLayoutId id="2147483662" r:id="rId7"/>
    <p:sldLayoutId id="2147483653" r:id="rId8"/>
    <p:sldLayoutId id="2147483654" r:id="rId9"/>
    <p:sldLayoutId id="2147483655" r:id="rId10"/>
    <p:sldLayoutId id="2147483656" r:id="rId11"/>
    <p:sldLayoutId id="2147483664" r:id="rId12"/>
    <p:sldLayoutId id="2147483657" r:id="rId13"/>
  </p:sldLayoutIdLst>
  <p:hf sldNum="0" hdr="0" ftr="0" dt="0"/>
  <p:txStyles>
    <p:titleStyle>
      <a:lvl1pPr algn="l" defTabSz="914400" rtl="0" eaLnBrk="1" latinLnBrk="0" hangingPunct="1">
        <a:spcBef>
          <a:spcPct val="0"/>
        </a:spcBef>
        <a:buNone/>
        <a:defRPr sz="3600" b="1" kern="1200" baseline="0">
          <a:solidFill>
            <a:schemeClr val="bg2"/>
          </a:solidFill>
          <a:latin typeface="+mj-lt"/>
          <a:ea typeface="+mj-ea"/>
          <a:cs typeface="Segoe UI" pitchFamily="34" charset="0"/>
        </a:defRPr>
      </a:lvl1pPr>
    </p:titleStyle>
    <p:bodyStyle>
      <a:lvl1pPr marL="173038" indent="-173038" algn="l" defTabSz="914400" rtl="0" eaLnBrk="1" latinLnBrk="0" hangingPunct="1">
        <a:lnSpc>
          <a:spcPct val="100000"/>
        </a:lnSpc>
        <a:spcBef>
          <a:spcPct val="20000"/>
        </a:spcBef>
        <a:buClr>
          <a:schemeClr val="bg2"/>
        </a:buClr>
        <a:buSzPct val="70000"/>
        <a:buFont typeface="Arial" pitchFamily="34" charset="0"/>
        <a:buChar char="•"/>
        <a:defRPr sz="3200" kern="1200">
          <a:solidFill>
            <a:schemeClr val="bg2"/>
          </a:solidFill>
          <a:latin typeface="+mn-lt"/>
          <a:ea typeface="+mn-ea"/>
          <a:cs typeface="Segoe UI" pitchFamily="34" charset="0"/>
        </a:defRPr>
      </a:lvl1pPr>
      <a:lvl2pPr marL="627063" indent="-169863" algn="l" defTabSz="914400" rtl="0" eaLnBrk="1" latinLnBrk="0" hangingPunct="1">
        <a:lnSpc>
          <a:spcPct val="100000"/>
        </a:lnSpc>
        <a:spcBef>
          <a:spcPct val="20000"/>
        </a:spcBef>
        <a:buClr>
          <a:schemeClr val="bg2"/>
        </a:buClr>
        <a:buSzPct val="70000"/>
        <a:buFont typeface="Arial" pitchFamily="34" charset="0"/>
        <a:buChar char="•"/>
        <a:defRPr sz="2800" kern="1200">
          <a:solidFill>
            <a:schemeClr val="bg2"/>
          </a:solidFill>
          <a:latin typeface="+mn-lt"/>
          <a:ea typeface="+mn-ea"/>
          <a:cs typeface="Segoe UI" pitchFamily="34" charset="0"/>
        </a:defRPr>
      </a:lvl2pPr>
      <a:lvl3pPr marL="1030288" indent="-115888" algn="l" defTabSz="914400" rtl="0" eaLnBrk="1" latinLnBrk="0" hangingPunct="1">
        <a:lnSpc>
          <a:spcPct val="100000"/>
        </a:lnSpc>
        <a:spcBef>
          <a:spcPct val="20000"/>
        </a:spcBef>
        <a:buClr>
          <a:schemeClr val="bg2"/>
        </a:buClr>
        <a:buSzPct val="70000"/>
        <a:buFont typeface="Arial" pitchFamily="34" charset="0"/>
        <a:buChar char="•"/>
        <a:defRPr sz="2400" kern="1200">
          <a:solidFill>
            <a:schemeClr val="bg2"/>
          </a:solidFill>
          <a:latin typeface="+mn-lt"/>
          <a:ea typeface="+mn-ea"/>
          <a:cs typeface="Segoe UI" pitchFamily="34" charset="0"/>
        </a:defRPr>
      </a:lvl3pPr>
      <a:lvl4pPr marL="1482725" indent="-111125" algn="l" defTabSz="914400" rtl="0" eaLnBrk="1" latinLnBrk="0" hangingPunct="1">
        <a:lnSpc>
          <a:spcPct val="100000"/>
        </a:lnSpc>
        <a:spcBef>
          <a:spcPct val="20000"/>
        </a:spcBef>
        <a:buClr>
          <a:schemeClr val="bg2"/>
        </a:buClr>
        <a:buSzPct val="70000"/>
        <a:buFont typeface="Arial" pitchFamily="34" charset="0"/>
        <a:buChar char="•"/>
        <a:defRPr sz="2000" kern="1200">
          <a:solidFill>
            <a:schemeClr val="bg2"/>
          </a:solidFill>
          <a:latin typeface="+mn-lt"/>
          <a:ea typeface="+mn-ea"/>
          <a:cs typeface="Segoe UI" pitchFamily="34" charset="0"/>
        </a:defRPr>
      </a:lvl4pPr>
      <a:lvl5pPr marL="1944688" indent="-115888" algn="l" defTabSz="914400" rtl="0" eaLnBrk="1" latinLnBrk="0" hangingPunct="1">
        <a:lnSpc>
          <a:spcPct val="100000"/>
        </a:lnSpc>
        <a:spcBef>
          <a:spcPct val="20000"/>
        </a:spcBef>
        <a:buClr>
          <a:schemeClr val="bg2"/>
        </a:buClr>
        <a:buSzPct val="70000"/>
        <a:buFont typeface="Arial" pitchFamily="34" charset="0"/>
        <a:buChar char="•"/>
        <a:defRPr sz="2000" kern="1200">
          <a:solidFill>
            <a:schemeClr val="bg2"/>
          </a:solidFill>
          <a:latin typeface="+mn-lt"/>
          <a:ea typeface="+mn-ea"/>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1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3.xml"/><Relationship Id="rId1" Type="http://schemas.openxmlformats.org/officeDocument/2006/relationships/slideLayout" Target="../slideLayouts/slideLayout1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P</a:t>
            </a:r>
            <a:r>
              <a:rPr lang="en-US" dirty="0" smtClean="0">
                <a:solidFill>
                  <a:srgbClr val="7030A0"/>
                </a:solidFill>
              </a:rPr>
              <a:t>U</a:t>
            </a:r>
            <a:r>
              <a:rPr lang="en-US" dirty="0" smtClean="0"/>
              <a:t>ZZLE is incomplete without “</a:t>
            </a:r>
            <a:r>
              <a:rPr lang="en-US" dirty="0" smtClean="0">
                <a:solidFill>
                  <a:srgbClr val="7030A0"/>
                </a:solidFill>
              </a:rPr>
              <a:t>U</a:t>
            </a:r>
            <a:r>
              <a:rPr lang="en-US" dirty="0" smtClean="0"/>
              <a:t>”</a:t>
            </a:r>
            <a:endParaRPr lang="en-US" dirty="0"/>
          </a:p>
        </p:txBody>
      </p:sp>
      <p:sp>
        <p:nvSpPr>
          <p:cNvPr id="3" name="Subtitle 2"/>
          <p:cNvSpPr>
            <a:spLocks noGrp="1"/>
          </p:cNvSpPr>
          <p:nvPr>
            <p:ph type="subTitle" idx="1"/>
          </p:nvPr>
        </p:nvSpPr>
        <p:spPr/>
        <p:txBody>
          <a:bodyPr>
            <a:normAutofit/>
          </a:bodyPr>
          <a:lstStyle/>
          <a:p>
            <a:endParaRPr lang="en-US" sz="1800" dirty="0" smtClean="0"/>
          </a:p>
          <a:p>
            <a:r>
              <a:rPr lang="en-US" sz="1800" dirty="0" smtClean="0"/>
              <a:t>Tanya M. Blackwell, Contracting Officer, </a:t>
            </a:r>
            <a:r>
              <a:rPr lang="en-US" sz="1800" dirty="0" smtClean="0"/>
              <a:t>Office of Sponsored Programs (OSP)</a:t>
            </a:r>
            <a:endParaRPr lang="en-US" sz="1800" dirty="0" smtClean="0"/>
          </a:p>
          <a:p>
            <a:r>
              <a:rPr lang="en-US" sz="1800" dirty="0" smtClean="0"/>
              <a:t>April 28, 2015</a:t>
            </a:r>
            <a:endParaRPr lang="en-US" sz="18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Labor and Delivery	</a:t>
            </a:r>
            <a:endParaRPr lang="en-US" dirty="0"/>
          </a:p>
        </p:txBody>
      </p:sp>
      <p:sp>
        <p:nvSpPr>
          <p:cNvPr id="7" name="Content Placeholder 6"/>
          <p:cNvSpPr>
            <a:spLocks noGrp="1"/>
          </p:cNvSpPr>
          <p:nvPr>
            <p:ph idx="1"/>
          </p:nvPr>
        </p:nvSpPr>
        <p:spPr/>
        <p:txBody>
          <a:bodyPr>
            <a:normAutofit/>
          </a:bodyPr>
          <a:lstStyle/>
          <a:p>
            <a:endParaRPr lang="en-US" dirty="0" smtClean="0"/>
          </a:p>
          <a:p>
            <a:endParaRPr lang="en-US" dirty="0"/>
          </a:p>
          <a:p>
            <a:pPr marL="0" indent="0">
              <a:buNone/>
            </a:pPr>
            <a:endParaRPr lang="en-US" dirty="0" smtClean="0"/>
          </a:p>
          <a:p>
            <a:pPr marL="0" indent="0">
              <a:buNone/>
            </a:pPr>
            <a:endParaRPr lang="en-US" dirty="0" smtClean="0"/>
          </a:p>
          <a:p>
            <a:pPr marL="0" indent="0">
              <a:buNone/>
            </a:pPr>
            <a:endParaRPr lang="en-US" dirty="0"/>
          </a:p>
          <a:p>
            <a:pPr marL="0" indent="0">
              <a:buNone/>
            </a:pPr>
            <a:endParaRPr lang="en-US" dirty="0"/>
          </a:p>
          <a:p>
            <a:pPr marL="0" indent="0">
              <a:buNone/>
            </a:pPr>
            <a:r>
              <a:rPr lang="en-US" dirty="0" smtClean="0"/>
              <a:t>AWARD LETTER!!!</a:t>
            </a:r>
          </a:p>
          <a:p>
            <a:pPr lvl="1"/>
            <a:r>
              <a:rPr lang="en-US" dirty="0" smtClean="0"/>
              <a:t>Terms and Conditions</a:t>
            </a:r>
          </a:p>
          <a:p>
            <a:pPr lvl="1"/>
            <a:r>
              <a:rPr lang="en-US" dirty="0" smtClean="0"/>
              <a:t>OSP process and possibilities for delay</a:t>
            </a:r>
          </a:p>
          <a:p>
            <a:pPr lvl="1"/>
            <a:r>
              <a:rPr lang="en-US" dirty="0" smtClean="0"/>
              <a:t>Verifying information</a:t>
            </a:r>
          </a:p>
        </p:txBody>
      </p:sp>
      <p:sp>
        <p:nvSpPr>
          <p:cNvPr id="8" name="Text Placeholder 7"/>
          <p:cNvSpPr>
            <a:spLocks noGrp="1"/>
          </p:cNvSpPr>
          <p:nvPr>
            <p:ph type="body" sz="quarter" idx="13"/>
          </p:nvPr>
        </p:nvSpPr>
        <p:spPr/>
        <p:txBody>
          <a:bodyPr/>
          <a:lstStyle/>
          <a:p>
            <a:r>
              <a:rPr lang="en-US" dirty="0" smtClean="0"/>
              <a:t>The moment we’ve all been waiting for…</a:t>
            </a:r>
            <a:endParaRPr lang="en-US" dirty="0"/>
          </a:p>
        </p:txBody>
      </p:sp>
      <p:sp>
        <p:nvSpPr>
          <p:cNvPr id="5" name="24-Point Star 4"/>
          <p:cNvSpPr/>
          <p:nvPr/>
        </p:nvSpPr>
        <p:spPr>
          <a:xfrm>
            <a:off x="304800" y="1479645"/>
            <a:ext cx="2133600" cy="1828800"/>
          </a:xfrm>
          <a:prstGeom prst="star24">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en-US" sz="2000" dirty="0" smtClean="0">
                <a:solidFill>
                  <a:schemeClr val="bg1"/>
                </a:solidFill>
              </a:rPr>
              <a:t>It’s an…..</a:t>
            </a:r>
            <a:endParaRPr lang="en-US" sz="2000" dirty="0">
              <a:solidFill>
                <a:schemeClr val="bg1"/>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3600" y="3308445"/>
            <a:ext cx="4286250" cy="3219450"/>
          </a:xfrm>
          <a:prstGeom prst="rect">
            <a:avLst/>
          </a:prstGeom>
        </p:spPr>
      </p:pic>
    </p:spTree>
    <p:extLst>
      <p:ext uri="{BB962C8B-B14F-4D97-AF65-F5344CB8AC3E}">
        <p14:creationId xmlns:p14="http://schemas.microsoft.com/office/powerpoint/2010/main" val="1722749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9" end="9"/>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par>
                                <p:cTn id="23" presetID="1" presetClass="exit" presetSubtype="0" fill="hold" grpId="1" nodeType="withEffect">
                                  <p:stCondLst>
                                    <p:cond delay="0"/>
                                  </p:stCondLst>
                                  <p:childTnLst>
                                    <p:set>
                                      <p:cBhvr>
                                        <p:cTn id="24" dur="1" fill="hold">
                                          <p:stCondLst>
                                            <p:cond delay="0"/>
                                          </p:stCondLst>
                                        </p:cTn>
                                        <p:tgtEl>
                                          <p:spTgt spid="7">
                                            <p:txEl>
                                              <p:pRg st="6" end="6"/>
                                            </p:txEl>
                                          </p:spTgt>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7">
                                            <p:txEl>
                                              <p:pRg st="7" end="7"/>
                                            </p:txEl>
                                          </p:spTgt>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7">
                                            <p:txEl>
                                              <p:pRg st="8" end="8"/>
                                            </p:txEl>
                                          </p:spTgt>
                                        </p:tgtEl>
                                        <p:attrNameLst>
                                          <p:attrName>style.visibility</p:attrName>
                                        </p:attrNameLst>
                                      </p:cBhvr>
                                      <p:to>
                                        <p:strVal val="hidden"/>
                                      </p:to>
                                    </p:set>
                                  </p:childTnLst>
                                </p:cTn>
                              </p:par>
                              <p:par>
                                <p:cTn id="29" presetID="1" presetClass="exit" presetSubtype="0" fill="hold" grpId="1" nodeType="withEffect">
                                  <p:stCondLst>
                                    <p:cond delay="0"/>
                                  </p:stCondLst>
                                  <p:childTnLst>
                                    <p:set>
                                      <p:cBhvr>
                                        <p:cTn id="30" dur="1" fill="hold">
                                          <p:stCondLst>
                                            <p:cond delay="0"/>
                                          </p:stCondLst>
                                        </p:cTn>
                                        <p:tgtEl>
                                          <p:spTgt spid="7">
                                            <p:txEl>
                                              <p:pRg st="9" end="9"/>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7" grpI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half" idx="2"/>
          </p:nvPr>
        </p:nvSpPr>
        <p:spPr>
          <a:xfrm>
            <a:off x="6172200" y="1676400"/>
            <a:ext cx="2743200" cy="4602165"/>
          </a:xfrm>
        </p:spPr>
        <p:txBody>
          <a:bodyPr/>
          <a:lstStyle/>
          <a:p>
            <a:r>
              <a:rPr lang="en-US" sz="1200" dirty="0" smtClean="0"/>
              <a:t>Accepting an award comes with great responsibilities, by way of the terms and conditions.  While PIs focus on their research, the Office of Grants and Contracts Accounting and the Office of Sponsored Programs are here to assist with helping you take care of administrative needs.  Be mindful, however, that we manage hundred of grants and the level of service we can provide is contingent upon constant communication, transparency, and PI stewardship.</a:t>
            </a:r>
          </a:p>
          <a:p>
            <a:endParaRPr lang="en-US" dirty="0"/>
          </a:p>
        </p:txBody>
      </p:sp>
      <p:sp>
        <p:nvSpPr>
          <p:cNvPr id="4" name="Title 3"/>
          <p:cNvSpPr>
            <a:spLocks noGrp="1"/>
          </p:cNvSpPr>
          <p:nvPr>
            <p:ph type="title"/>
          </p:nvPr>
        </p:nvSpPr>
        <p:spPr/>
        <p:txBody>
          <a:bodyPr/>
          <a:lstStyle/>
          <a:p>
            <a:r>
              <a:rPr lang="en-US" dirty="0" smtClean="0"/>
              <a:t>Taking Care of Baby </a:t>
            </a:r>
            <a:endParaRPr lang="en-US" dirty="0"/>
          </a:p>
        </p:txBody>
      </p:sp>
      <p:sp>
        <p:nvSpPr>
          <p:cNvPr id="5" name="Text Placeholder 4"/>
          <p:cNvSpPr>
            <a:spLocks noGrp="1"/>
          </p:cNvSpPr>
          <p:nvPr>
            <p:ph type="body" sz="quarter" idx="13"/>
          </p:nvPr>
        </p:nvSpPr>
        <p:spPr/>
        <p:txBody>
          <a:bodyPr/>
          <a:lstStyle/>
          <a:p>
            <a:r>
              <a:rPr lang="en-US" dirty="0" smtClean="0"/>
              <a:t>While you do the research, we’ll do the administration</a:t>
            </a:r>
            <a:endParaRPr lang="en-US" dirty="0"/>
          </a:p>
        </p:txBody>
      </p:sp>
      <p:graphicFrame>
        <p:nvGraphicFramePr>
          <p:cNvPr id="14" name="Content Placeholder 9"/>
          <p:cNvGraphicFramePr>
            <a:graphicFrameLocks/>
          </p:cNvGraphicFramePr>
          <p:nvPr>
            <p:extLst>
              <p:ext uri="{D42A27DB-BD31-4B8C-83A1-F6EECF244321}">
                <p14:modId xmlns:p14="http://schemas.microsoft.com/office/powerpoint/2010/main" val="721078479"/>
              </p:ext>
            </p:extLst>
          </p:nvPr>
        </p:nvGraphicFramePr>
        <p:xfrm>
          <a:off x="228600" y="1219200"/>
          <a:ext cx="6172200" cy="495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64400" y="342437"/>
            <a:ext cx="8527200" cy="639763"/>
          </a:xfrm>
        </p:spPr>
        <p:txBody>
          <a:bodyPr/>
          <a:lstStyle/>
          <a:p>
            <a:r>
              <a:rPr lang="en-US" dirty="0" smtClean="0"/>
              <a:t>“It’s so hard to say goodbye…”	</a:t>
            </a:r>
            <a:endParaRPr lang="en-US" dirty="0"/>
          </a:p>
        </p:txBody>
      </p:sp>
      <p:sp>
        <p:nvSpPr>
          <p:cNvPr id="8" name="Text Placeholder 7"/>
          <p:cNvSpPr>
            <a:spLocks noGrp="1"/>
          </p:cNvSpPr>
          <p:nvPr>
            <p:ph type="body" sz="quarter" idx="13"/>
          </p:nvPr>
        </p:nvSpPr>
        <p:spPr/>
        <p:txBody>
          <a:bodyPr/>
          <a:lstStyle/>
          <a:p>
            <a:r>
              <a:rPr lang="en-US" dirty="0" smtClean="0"/>
              <a:t>…and sometimes, you don’t have to (yet)</a:t>
            </a:r>
            <a:endParaRPr lang="en-US" dirty="0"/>
          </a:p>
        </p:txBody>
      </p:sp>
      <p:sp>
        <p:nvSpPr>
          <p:cNvPr id="2" name="Left-Right-Up Arrow 1"/>
          <p:cNvSpPr/>
          <p:nvPr/>
        </p:nvSpPr>
        <p:spPr>
          <a:xfrm rot="10800000">
            <a:off x="2743200" y="2057400"/>
            <a:ext cx="3733800" cy="1143000"/>
          </a:xfrm>
          <a:prstGeom prst="leftRightUpArrow">
            <a:avLst/>
          </a:prstGeom>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sz="1100">
              <a:solidFill>
                <a:schemeClr val="bg1"/>
              </a:solidFill>
            </a:endParaRPr>
          </a:p>
        </p:txBody>
      </p:sp>
      <p:sp>
        <p:nvSpPr>
          <p:cNvPr id="11" name="Content Placeholder 2"/>
          <p:cNvSpPr>
            <a:spLocks noGrp="1"/>
          </p:cNvSpPr>
          <p:nvPr>
            <p:ph sz="half" idx="4294967295"/>
          </p:nvPr>
        </p:nvSpPr>
        <p:spPr>
          <a:xfrm>
            <a:off x="-1295400" y="2057400"/>
            <a:ext cx="3810000" cy="1219199"/>
          </a:xfrm>
          <a:prstGeom prst="rect">
            <a:avLst/>
          </a:prstGeom>
        </p:spPr>
        <p:txBody>
          <a:bodyPr/>
          <a:lstStyle/>
          <a:p>
            <a:pPr marL="1371600" lvl="3" indent="0">
              <a:buNone/>
            </a:pPr>
            <a:r>
              <a:rPr lang="en-US" dirty="0" smtClean="0"/>
              <a:t>Transferring award to another university (that you’re going to)</a:t>
            </a:r>
            <a:endParaRPr lang="en-US" dirty="0"/>
          </a:p>
        </p:txBody>
      </p:sp>
      <p:sp>
        <p:nvSpPr>
          <p:cNvPr id="13" name="Content Placeholder 2"/>
          <p:cNvSpPr>
            <a:spLocks noGrp="1"/>
          </p:cNvSpPr>
          <p:nvPr>
            <p:ph sz="half" idx="4294967295"/>
          </p:nvPr>
        </p:nvSpPr>
        <p:spPr>
          <a:xfrm>
            <a:off x="1905000" y="3429000"/>
            <a:ext cx="4343400" cy="1219200"/>
          </a:xfrm>
          <a:prstGeom prst="rect">
            <a:avLst/>
          </a:prstGeom>
        </p:spPr>
        <p:txBody>
          <a:bodyPr/>
          <a:lstStyle/>
          <a:p>
            <a:pPr marL="1371600" lvl="3" indent="0">
              <a:buNone/>
            </a:pPr>
            <a:r>
              <a:rPr lang="en-US" dirty="0" smtClean="0"/>
              <a:t>No-cost Extension (NCE): Grantee Approved or NSF Approved</a:t>
            </a:r>
            <a:endParaRPr lang="en-US" dirty="0"/>
          </a:p>
        </p:txBody>
      </p:sp>
      <p:sp>
        <p:nvSpPr>
          <p:cNvPr id="14" name="Content Placeholder 2"/>
          <p:cNvSpPr>
            <a:spLocks noGrp="1"/>
          </p:cNvSpPr>
          <p:nvPr>
            <p:ph sz="half" idx="4294967295"/>
          </p:nvPr>
        </p:nvSpPr>
        <p:spPr>
          <a:xfrm>
            <a:off x="5638800" y="2057400"/>
            <a:ext cx="3200400" cy="1295401"/>
          </a:xfrm>
          <a:prstGeom prst="rect">
            <a:avLst/>
          </a:prstGeom>
        </p:spPr>
        <p:txBody>
          <a:bodyPr/>
          <a:lstStyle/>
          <a:p>
            <a:pPr marL="1371600" lvl="3" indent="0">
              <a:buNone/>
            </a:pPr>
            <a:r>
              <a:rPr lang="en-US" dirty="0" smtClean="0"/>
              <a:t>Transferring award to another PI</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2600" y="1523998"/>
            <a:ext cx="3810000" cy="4772025"/>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2763" y="1904997"/>
            <a:ext cx="5524500" cy="4391025"/>
          </a:xfrm>
          <a:prstGeom prst="rect">
            <a:avLst/>
          </a:prstGeom>
        </p:spPr>
      </p:pic>
    </p:spTree>
    <p:extLst>
      <p:ext uri="{BB962C8B-B14F-4D97-AF65-F5344CB8AC3E}">
        <p14:creationId xmlns:p14="http://schemas.microsoft.com/office/powerpoint/2010/main" val="858794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xit" presetSubtype="0" fill="hold" grpId="0" nodeType="withEffect">
                                  <p:stCondLst>
                                    <p:cond delay="0"/>
                                  </p:stCondLst>
                                  <p:childTnLst>
                                    <p:set>
                                      <p:cBhvr>
                                        <p:cTn id="8" dur="1" fill="hold">
                                          <p:stCondLst>
                                            <p:cond delay="0"/>
                                          </p:stCondLst>
                                        </p:cTn>
                                        <p:tgtEl>
                                          <p:spTgt spid="11">
                                            <p:txEl>
                                              <p:pRg st="0" end="0"/>
                                            </p:txEl>
                                          </p:spTgt>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13">
                                            <p:txEl>
                                              <p:pRg st="0" end="0"/>
                                            </p:txEl>
                                          </p:spTgt>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14">
                                            <p:txEl>
                                              <p:pRg st="0" end="0"/>
                                            </p:txEl>
                                          </p:spTgt>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3"/>
                                        </p:tgtEl>
                                        <p:attrNameLst>
                                          <p:attrName>style.visibility</p:attrName>
                                        </p:attrNameLst>
                                      </p:cBhvr>
                                      <p:to>
                                        <p:strVal val="hidden"/>
                                      </p:to>
                                    </p:set>
                                  </p:childTnLst>
                                </p:cTn>
                              </p:par>
                              <p:par>
                                <p:cTn id="19" presetID="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build="p"/>
      <p:bldP spid="13" grpId="0" build="p"/>
      <p:bldP spid="1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394225296"/>
              </p:ext>
            </p:extLst>
          </p:nvPr>
        </p:nvGraphicFramePr>
        <p:xfrm>
          <a:off x="685800" y="1676400"/>
          <a:ext cx="4800600" cy="3657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 Placeholder 2"/>
          <p:cNvSpPr>
            <a:spLocks noGrp="1"/>
          </p:cNvSpPr>
          <p:nvPr>
            <p:ph type="body" sz="half" idx="2"/>
          </p:nvPr>
        </p:nvSpPr>
        <p:spPr>
          <a:xfrm>
            <a:off x="5943600" y="1523999"/>
            <a:ext cx="2855915" cy="2286001"/>
          </a:xfrm>
        </p:spPr>
        <p:txBody>
          <a:bodyPr/>
          <a:lstStyle/>
          <a:p>
            <a:r>
              <a:rPr lang="en-US" dirty="0" smtClean="0"/>
              <a:t>With just a few final touches, the last pieces to put into places…</a:t>
            </a:r>
          </a:p>
          <a:p>
            <a:endParaRPr lang="en-US" dirty="0"/>
          </a:p>
          <a:p>
            <a:r>
              <a:rPr lang="en-US" dirty="0" smtClean="0"/>
              <a:t>These are the matters that, in addition to great research and innovation, increase our chances for future funding.</a:t>
            </a:r>
          </a:p>
        </p:txBody>
      </p:sp>
      <p:sp>
        <p:nvSpPr>
          <p:cNvPr id="4" name="Title 3"/>
          <p:cNvSpPr>
            <a:spLocks noGrp="1"/>
          </p:cNvSpPr>
          <p:nvPr>
            <p:ph type="title"/>
          </p:nvPr>
        </p:nvSpPr>
        <p:spPr/>
        <p:txBody>
          <a:bodyPr/>
          <a:lstStyle/>
          <a:p>
            <a:r>
              <a:rPr lang="en-US" dirty="0" smtClean="0"/>
              <a:t>Completion</a:t>
            </a:r>
            <a:endParaRPr lang="en-US" dirty="0"/>
          </a:p>
        </p:txBody>
      </p:sp>
      <p:sp>
        <p:nvSpPr>
          <p:cNvPr id="5" name="Text Placeholder 4"/>
          <p:cNvSpPr>
            <a:spLocks noGrp="1"/>
          </p:cNvSpPr>
          <p:nvPr>
            <p:ph type="body" sz="quarter" idx="13"/>
          </p:nvPr>
        </p:nvSpPr>
        <p:spPr/>
        <p:txBody>
          <a:bodyPr/>
          <a:lstStyle/>
          <a:p>
            <a:r>
              <a:rPr lang="en-US" dirty="0" smtClean="0"/>
              <a:t>When it’s all said and done</a:t>
            </a:r>
            <a:endParaRPr lang="en-US" dirty="0"/>
          </a:p>
        </p:txBody>
      </p:sp>
    </p:spTree>
    <p:extLst>
      <p:ext uri="{BB962C8B-B14F-4D97-AF65-F5344CB8AC3E}">
        <p14:creationId xmlns:p14="http://schemas.microsoft.com/office/powerpoint/2010/main" val="10845788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6"/>
          <p:cNvSpPr>
            <a:spLocks noGrp="1"/>
          </p:cNvSpPr>
          <p:nvPr>
            <p:ph type="title"/>
          </p:nvPr>
        </p:nvSpPr>
        <p:spPr/>
        <p:txBody>
          <a:bodyPr/>
          <a:lstStyle/>
          <a:p>
            <a:r>
              <a:rPr lang="en-US" dirty="0" smtClean="0"/>
              <a:t>There is a time for everything…</a:t>
            </a:r>
            <a:endParaRPr lang="en-US" dirty="0"/>
          </a:p>
        </p:txBody>
      </p:sp>
      <p:sp>
        <p:nvSpPr>
          <p:cNvPr id="14" name="Text Placeholder 9"/>
          <p:cNvSpPr>
            <a:spLocks noGrp="1"/>
          </p:cNvSpPr>
          <p:nvPr>
            <p:ph type="body" sz="quarter" idx="13"/>
          </p:nvPr>
        </p:nvSpPr>
        <p:spPr/>
        <p:txBody>
          <a:bodyPr/>
          <a:lstStyle/>
          <a:p>
            <a:r>
              <a:rPr lang="en-US" dirty="0" smtClean="0"/>
              <a:t>A brief look at the timeline for NSF grants</a:t>
            </a:r>
            <a:endParaRPr lang="en-US" dirty="0"/>
          </a:p>
        </p:txBody>
      </p:sp>
      <p:graphicFrame>
        <p:nvGraphicFramePr>
          <p:cNvPr id="15" name="Content Placeholder 4"/>
          <p:cNvGraphicFramePr>
            <a:graphicFrameLocks/>
          </p:cNvGraphicFramePr>
          <p:nvPr>
            <p:extLst/>
          </p:nvPr>
        </p:nvGraphicFramePr>
        <p:xfrm>
          <a:off x="304800" y="1524000"/>
          <a:ext cx="6248400" cy="3582725"/>
        </p:xfrm>
        <a:graphic>
          <a:graphicData uri="http://schemas.openxmlformats.org/drawingml/2006/table">
            <a:tbl>
              <a:tblPr firstRow="1" bandRow="1">
                <a:effectLst/>
                <a:tableStyleId>{F5AB1C69-6EDB-4FF4-983F-18BD219EF322}</a:tableStyleId>
              </a:tblPr>
              <a:tblGrid>
                <a:gridCol w="4171933"/>
                <a:gridCol w="2076467"/>
              </a:tblGrid>
              <a:tr h="455209">
                <a:tc>
                  <a:txBody>
                    <a:bodyPr/>
                    <a:lstStyle/>
                    <a:p>
                      <a:r>
                        <a:rPr lang="en-US" sz="1500" baseline="0" dirty="0" smtClean="0"/>
                        <a:t>Pre-Award Function</a:t>
                      </a:r>
                      <a:endParaRPr lang="en-US" sz="1500" baseline="0" dirty="0"/>
                    </a:p>
                  </a:txBody>
                  <a:tcPr marT="137160">
                    <a:solidFill>
                      <a:schemeClr val="tx1">
                        <a:lumMod val="50000"/>
                        <a:lumOff val="50000"/>
                        <a:alpha val="86000"/>
                      </a:schemeClr>
                    </a:solidFill>
                  </a:tcPr>
                </a:tc>
                <a:tc>
                  <a:txBody>
                    <a:bodyPr/>
                    <a:lstStyle/>
                    <a:p>
                      <a:pPr algn="ctr"/>
                      <a:r>
                        <a:rPr lang="en-US" sz="1500" baseline="0" dirty="0" smtClean="0"/>
                        <a:t>When to Submit</a:t>
                      </a:r>
                      <a:endParaRPr lang="en-US" sz="1500" baseline="0" dirty="0"/>
                    </a:p>
                  </a:txBody>
                  <a:tcPr marT="137160">
                    <a:solidFill>
                      <a:schemeClr val="bg1">
                        <a:lumMod val="75000"/>
                        <a:alpha val="86000"/>
                      </a:schemeClr>
                    </a:solidFill>
                  </a:tcPr>
                </a:tc>
              </a:tr>
              <a:tr h="446599">
                <a:tc>
                  <a:txBody>
                    <a:bodyPr/>
                    <a:lstStyle/>
                    <a:p>
                      <a:r>
                        <a:rPr lang="en-US" sz="1600" dirty="0" smtClean="0"/>
                        <a:t>Intent</a:t>
                      </a:r>
                      <a:r>
                        <a:rPr lang="en-US" sz="1600" baseline="0" dirty="0" smtClean="0"/>
                        <a:t> to Submit Proposal</a:t>
                      </a:r>
                      <a:endParaRPr lang="en-US" sz="1600" dirty="0"/>
                    </a:p>
                  </a:txBody>
                  <a:tcPr marT="137160">
                    <a:solidFill>
                      <a:schemeClr val="bg1">
                        <a:lumMod val="75000"/>
                        <a:alpha val="86000"/>
                      </a:schemeClr>
                    </a:solidFill>
                  </a:tcPr>
                </a:tc>
                <a:tc>
                  <a:txBody>
                    <a:bodyPr/>
                    <a:lstStyle/>
                    <a:p>
                      <a:pPr algn="ctr"/>
                      <a:r>
                        <a:rPr lang="en-US" sz="1600" dirty="0" smtClean="0"/>
                        <a:t>ASAP</a:t>
                      </a:r>
                      <a:endParaRPr lang="en-US" sz="1600" dirty="0"/>
                    </a:p>
                  </a:txBody>
                  <a:tcPr marT="137160">
                    <a:solidFill>
                      <a:schemeClr val="accent2">
                        <a:lumMod val="60000"/>
                        <a:lumOff val="40000"/>
                        <a:alpha val="86000"/>
                      </a:schemeClr>
                    </a:solidFill>
                  </a:tcPr>
                </a:tc>
              </a:tr>
              <a:tr h="446599">
                <a:tc>
                  <a:txBody>
                    <a:bodyPr/>
                    <a:lstStyle/>
                    <a:p>
                      <a:r>
                        <a:rPr lang="en-US" sz="1600" dirty="0" smtClean="0"/>
                        <a:t>Routing Form (without signatures)</a:t>
                      </a:r>
                      <a:endParaRPr lang="en-US" sz="1600" dirty="0"/>
                    </a:p>
                  </a:txBody>
                  <a:tcPr marT="137160">
                    <a:solidFill>
                      <a:schemeClr val="bg1">
                        <a:lumMod val="85000"/>
                        <a:alpha val="86000"/>
                      </a:schemeClr>
                    </a:solidFill>
                  </a:tcPr>
                </a:tc>
                <a:tc>
                  <a:txBody>
                    <a:bodyPr/>
                    <a:lstStyle/>
                    <a:p>
                      <a:pPr algn="ctr"/>
                      <a:r>
                        <a:rPr lang="en-US" sz="1600" dirty="0" smtClean="0"/>
                        <a:t>By review</a:t>
                      </a:r>
                      <a:endParaRPr lang="en-US" sz="1600" dirty="0"/>
                    </a:p>
                  </a:txBody>
                  <a:tcPr marT="137160">
                    <a:solidFill>
                      <a:schemeClr val="accent3">
                        <a:tint val="40000"/>
                        <a:alpha val="86000"/>
                      </a:schemeClr>
                    </a:solidFill>
                  </a:tcPr>
                </a:tc>
              </a:tr>
              <a:tr h="446599">
                <a:tc>
                  <a:txBody>
                    <a:bodyPr/>
                    <a:lstStyle/>
                    <a:p>
                      <a:r>
                        <a:rPr lang="en-US" sz="1600" dirty="0" smtClean="0"/>
                        <a:t>Edit/Review</a:t>
                      </a:r>
                      <a:r>
                        <a:rPr lang="en-US" sz="1600" baseline="0" dirty="0" smtClean="0"/>
                        <a:t> Access in </a:t>
                      </a:r>
                      <a:r>
                        <a:rPr lang="en-US" sz="1600" baseline="0" dirty="0" err="1" smtClean="0"/>
                        <a:t>Fastlane</a:t>
                      </a:r>
                      <a:endParaRPr lang="en-US" sz="1600" dirty="0"/>
                    </a:p>
                  </a:txBody>
                  <a:tcPr marT="137160">
                    <a:solidFill>
                      <a:schemeClr val="bg1">
                        <a:lumMod val="75000"/>
                        <a:alpha val="86000"/>
                      </a:schemeClr>
                    </a:solidFill>
                  </a:tcPr>
                </a:tc>
                <a:tc>
                  <a:txBody>
                    <a:bodyPr/>
                    <a:lstStyle/>
                    <a:p>
                      <a:pPr algn="ctr"/>
                      <a:r>
                        <a:rPr lang="en-US" sz="1600" dirty="0" smtClean="0"/>
                        <a:t>3</a:t>
                      </a:r>
                      <a:r>
                        <a:rPr lang="en-US" sz="1600" baseline="0" dirty="0" smtClean="0"/>
                        <a:t> business days before deadline</a:t>
                      </a:r>
                      <a:endParaRPr lang="en-US" sz="1600" dirty="0"/>
                    </a:p>
                  </a:txBody>
                  <a:tcPr marT="137160">
                    <a:solidFill>
                      <a:schemeClr val="accent2">
                        <a:lumMod val="60000"/>
                        <a:lumOff val="40000"/>
                        <a:alpha val="86000"/>
                      </a:schemeClr>
                    </a:solidFill>
                  </a:tcPr>
                </a:tc>
              </a:tr>
              <a:tr h="446599">
                <a:tc>
                  <a:txBody>
                    <a:bodyPr/>
                    <a:lstStyle/>
                    <a:p>
                      <a:r>
                        <a:rPr lang="en-US" sz="1600" dirty="0" smtClean="0"/>
                        <a:t>FULL Submit</a:t>
                      </a:r>
                      <a:r>
                        <a:rPr lang="en-US" sz="1600" baseline="0" dirty="0" smtClean="0"/>
                        <a:t> Access in </a:t>
                      </a:r>
                      <a:r>
                        <a:rPr lang="en-US" sz="1600" baseline="0" dirty="0" err="1" smtClean="0"/>
                        <a:t>Fastlane</a:t>
                      </a:r>
                      <a:endParaRPr lang="en-US" sz="1600" dirty="0"/>
                    </a:p>
                  </a:txBody>
                  <a:tcPr marT="137160">
                    <a:solidFill>
                      <a:schemeClr val="bg1">
                        <a:lumMod val="85000"/>
                        <a:alpha val="86000"/>
                      </a:schemeClr>
                    </a:solidFill>
                  </a:tcPr>
                </a:tc>
                <a:tc>
                  <a:txBody>
                    <a:bodyPr/>
                    <a:lstStyle/>
                    <a:p>
                      <a:pPr algn="ctr"/>
                      <a:r>
                        <a:rPr lang="en-US" sz="1600" dirty="0" smtClean="0"/>
                        <a:t>24</a:t>
                      </a:r>
                      <a:r>
                        <a:rPr lang="en-US" sz="1600" baseline="0" dirty="0" smtClean="0"/>
                        <a:t> hours before deadline</a:t>
                      </a:r>
                      <a:endParaRPr lang="en-US" sz="1600" dirty="0"/>
                    </a:p>
                  </a:txBody>
                  <a:tcPr marT="137160">
                    <a:solidFill>
                      <a:schemeClr val="accent3">
                        <a:tint val="40000"/>
                        <a:alpha val="86000"/>
                      </a:schemeClr>
                    </a:solidFill>
                  </a:tcPr>
                </a:tc>
              </a:tr>
              <a:tr h="446599">
                <a:tc>
                  <a:txBody>
                    <a:bodyPr/>
                    <a:lstStyle/>
                    <a:p>
                      <a:r>
                        <a:rPr lang="en-US" sz="1600" dirty="0" smtClean="0"/>
                        <a:t>Proposal File Update</a:t>
                      </a:r>
                      <a:r>
                        <a:rPr lang="en-US" sz="1600" baseline="0" dirty="0" smtClean="0"/>
                        <a:t> (revisions)</a:t>
                      </a:r>
                      <a:endParaRPr lang="en-US" sz="1600" dirty="0"/>
                    </a:p>
                  </a:txBody>
                  <a:tcPr marT="137160">
                    <a:solidFill>
                      <a:schemeClr val="bg1">
                        <a:lumMod val="75000"/>
                        <a:alpha val="86000"/>
                      </a:schemeClr>
                    </a:solidFill>
                  </a:tcPr>
                </a:tc>
                <a:tc>
                  <a:txBody>
                    <a:bodyPr/>
                    <a:lstStyle/>
                    <a:p>
                      <a:pPr algn="ctr"/>
                      <a:r>
                        <a:rPr lang="en-US" sz="1600" dirty="0" smtClean="0"/>
                        <a:t>Before</a:t>
                      </a:r>
                      <a:r>
                        <a:rPr lang="en-US" sz="1600" baseline="0" dirty="0" smtClean="0"/>
                        <a:t> deadline</a:t>
                      </a:r>
                      <a:endParaRPr lang="en-US" sz="1600" dirty="0"/>
                    </a:p>
                  </a:txBody>
                  <a:tcPr marT="137160">
                    <a:solidFill>
                      <a:schemeClr val="accent2">
                        <a:lumMod val="60000"/>
                        <a:lumOff val="40000"/>
                        <a:alpha val="86000"/>
                      </a:schemeClr>
                    </a:solidFill>
                  </a:tcPr>
                </a:tc>
              </a:tr>
              <a:tr h="446599">
                <a:tc>
                  <a:txBody>
                    <a:bodyPr/>
                    <a:lstStyle/>
                    <a:p>
                      <a:r>
                        <a:rPr lang="en-US" sz="1600" dirty="0" smtClean="0"/>
                        <a:t>Routing</a:t>
                      </a:r>
                      <a:r>
                        <a:rPr lang="en-US" sz="1600" baseline="0" dirty="0" smtClean="0"/>
                        <a:t> Form (complete signatures)</a:t>
                      </a:r>
                      <a:endParaRPr lang="en-US" sz="1600" dirty="0"/>
                    </a:p>
                  </a:txBody>
                  <a:tcPr marT="137160">
                    <a:solidFill>
                      <a:schemeClr val="bg1">
                        <a:lumMod val="85000"/>
                        <a:alpha val="86000"/>
                      </a:schemeClr>
                    </a:solidFill>
                  </a:tcPr>
                </a:tc>
                <a:tc>
                  <a:txBody>
                    <a:bodyPr/>
                    <a:lstStyle/>
                    <a:p>
                      <a:pPr algn="ctr"/>
                      <a:r>
                        <a:rPr lang="en-US" sz="1600" dirty="0" smtClean="0"/>
                        <a:t>Before logged</a:t>
                      </a:r>
                      <a:endParaRPr lang="en-US" sz="1600" dirty="0"/>
                    </a:p>
                  </a:txBody>
                  <a:tcPr marT="137160">
                    <a:solidFill>
                      <a:schemeClr val="accent3">
                        <a:tint val="40000"/>
                        <a:alpha val="86000"/>
                      </a:schemeClr>
                    </a:solidFill>
                  </a:tcPr>
                </a:tc>
              </a:tr>
            </a:tbl>
          </a:graphicData>
        </a:graphic>
      </p:graphicFrame>
    </p:spTree>
    <p:extLst>
      <p:ext uri="{BB962C8B-B14F-4D97-AF65-F5344CB8AC3E}">
        <p14:creationId xmlns:p14="http://schemas.microsoft.com/office/powerpoint/2010/main" val="42765166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6"/>
          <p:cNvSpPr>
            <a:spLocks noGrp="1"/>
          </p:cNvSpPr>
          <p:nvPr>
            <p:ph type="title"/>
          </p:nvPr>
        </p:nvSpPr>
        <p:spPr/>
        <p:txBody>
          <a:bodyPr/>
          <a:lstStyle/>
          <a:p>
            <a:r>
              <a:rPr lang="en-US" dirty="0" smtClean="0"/>
              <a:t>There is a time for everything…</a:t>
            </a:r>
            <a:endParaRPr lang="en-US" dirty="0"/>
          </a:p>
        </p:txBody>
      </p:sp>
      <p:sp>
        <p:nvSpPr>
          <p:cNvPr id="14" name="Text Placeholder 9"/>
          <p:cNvSpPr>
            <a:spLocks noGrp="1"/>
          </p:cNvSpPr>
          <p:nvPr>
            <p:ph type="body" sz="quarter" idx="13"/>
          </p:nvPr>
        </p:nvSpPr>
        <p:spPr/>
        <p:txBody>
          <a:bodyPr/>
          <a:lstStyle/>
          <a:p>
            <a:r>
              <a:rPr lang="en-US" dirty="0"/>
              <a:t>A brief look at the timeline for NSF grants</a:t>
            </a:r>
          </a:p>
          <a:p>
            <a:endParaRPr lang="en-US" dirty="0"/>
          </a:p>
        </p:txBody>
      </p:sp>
      <p:graphicFrame>
        <p:nvGraphicFramePr>
          <p:cNvPr id="15" name="Content Placeholder 4"/>
          <p:cNvGraphicFramePr>
            <a:graphicFrameLocks/>
          </p:cNvGraphicFramePr>
          <p:nvPr>
            <p:extLst/>
          </p:nvPr>
        </p:nvGraphicFramePr>
        <p:xfrm>
          <a:off x="381000" y="1600199"/>
          <a:ext cx="6248400" cy="3587365"/>
        </p:xfrm>
        <a:graphic>
          <a:graphicData uri="http://schemas.openxmlformats.org/drawingml/2006/table">
            <a:tbl>
              <a:tblPr firstRow="1" bandRow="1">
                <a:effectLst/>
                <a:tableStyleId>{F5AB1C69-6EDB-4FF4-983F-18BD219EF322}</a:tableStyleId>
              </a:tblPr>
              <a:tblGrid>
                <a:gridCol w="3561407"/>
                <a:gridCol w="2686993"/>
              </a:tblGrid>
              <a:tr h="486191">
                <a:tc>
                  <a:txBody>
                    <a:bodyPr/>
                    <a:lstStyle/>
                    <a:p>
                      <a:r>
                        <a:rPr lang="en-US" sz="1500" baseline="0" dirty="0" smtClean="0"/>
                        <a:t>Pre-Award Function (continued)</a:t>
                      </a:r>
                      <a:endParaRPr lang="en-US" sz="1500" baseline="0" dirty="0"/>
                    </a:p>
                  </a:txBody>
                  <a:tcPr marT="137160">
                    <a:solidFill>
                      <a:schemeClr val="tx1">
                        <a:lumMod val="50000"/>
                        <a:lumOff val="50000"/>
                        <a:alpha val="86000"/>
                      </a:schemeClr>
                    </a:solidFill>
                  </a:tcPr>
                </a:tc>
                <a:tc>
                  <a:txBody>
                    <a:bodyPr/>
                    <a:lstStyle/>
                    <a:p>
                      <a:pPr algn="ctr"/>
                      <a:r>
                        <a:rPr lang="en-US" sz="1500" baseline="0" dirty="0" smtClean="0"/>
                        <a:t>When to Submit</a:t>
                      </a:r>
                      <a:endParaRPr lang="en-US" sz="1500" baseline="0" dirty="0"/>
                    </a:p>
                  </a:txBody>
                  <a:tcPr marT="137160">
                    <a:solidFill>
                      <a:schemeClr val="bg1">
                        <a:lumMod val="75000"/>
                        <a:alpha val="86000"/>
                      </a:schemeClr>
                    </a:solidFill>
                  </a:tcPr>
                </a:tc>
              </a:tr>
              <a:tr h="476995">
                <a:tc>
                  <a:txBody>
                    <a:bodyPr/>
                    <a:lstStyle/>
                    <a:p>
                      <a:r>
                        <a:rPr lang="en-US" sz="1600" dirty="0" smtClean="0"/>
                        <a:t>Proposal File Update (with approval)</a:t>
                      </a:r>
                      <a:endParaRPr lang="en-US" sz="1600" dirty="0"/>
                    </a:p>
                  </a:txBody>
                  <a:tcPr marT="137160">
                    <a:solidFill>
                      <a:schemeClr val="bg1">
                        <a:lumMod val="75000"/>
                        <a:alpha val="86000"/>
                      </a:schemeClr>
                    </a:solidFill>
                  </a:tcPr>
                </a:tc>
                <a:tc>
                  <a:txBody>
                    <a:bodyPr/>
                    <a:lstStyle/>
                    <a:p>
                      <a:pPr algn="ctr"/>
                      <a:r>
                        <a:rPr lang="en-US" sz="1600" dirty="0" smtClean="0"/>
                        <a:t>By timeline</a:t>
                      </a:r>
                      <a:r>
                        <a:rPr lang="en-US" sz="1600" baseline="0" dirty="0" smtClean="0"/>
                        <a:t> given</a:t>
                      </a:r>
                      <a:endParaRPr lang="en-US" sz="1600" dirty="0"/>
                    </a:p>
                  </a:txBody>
                  <a:tcPr marT="137160">
                    <a:solidFill>
                      <a:schemeClr val="accent2">
                        <a:lumMod val="60000"/>
                        <a:lumOff val="40000"/>
                        <a:alpha val="86000"/>
                      </a:schemeClr>
                    </a:solidFill>
                  </a:tcPr>
                </a:tc>
              </a:tr>
              <a:tr h="476995">
                <a:tc>
                  <a:txBody>
                    <a:bodyPr/>
                    <a:lstStyle/>
                    <a:p>
                      <a:r>
                        <a:rPr lang="en-US" sz="1600" dirty="0" smtClean="0"/>
                        <a:t>Review</a:t>
                      </a:r>
                      <a:r>
                        <a:rPr lang="en-US" sz="1600" baseline="0" dirty="0" smtClean="0"/>
                        <a:t> for IRB/IACUC approval</a:t>
                      </a:r>
                      <a:endParaRPr lang="en-US" sz="1600" dirty="0"/>
                    </a:p>
                  </a:txBody>
                  <a:tcPr marT="137160">
                    <a:solidFill>
                      <a:schemeClr val="bg1">
                        <a:lumMod val="75000"/>
                        <a:alpha val="86000"/>
                      </a:schemeClr>
                    </a:solidFill>
                  </a:tcPr>
                </a:tc>
                <a:tc>
                  <a:txBody>
                    <a:bodyPr/>
                    <a:lstStyle/>
                    <a:p>
                      <a:pPr algn="ctr"/>
                      <a:r>
                        <a:rPr lang="en-US" sz="1600" dirty="0" smtClean="0"/>
                        <a:t>After</a:t>
                      </a:r>
                      <a:r>
                        <a:rPr lang="en-US" sz="1600" baseline="0" dirty="0" smtClean="0"/>
                        <a:t> submission, ASAP</a:t>
                      </a:r>
                      <a:endParaRPr lang="en-US" sz="1600" dirty="0"/>
                    </a:p>
                  </a:txBody>
                  <a:tcPr marT="137160">
                    <a:solidFill>
                      <a:schemeClr val="accent2">
                        <a:lumMod val="60000"/>
                        <a:lumOff val="40000"/>
                        <a:alpha val="86000"/>
                      </a:schemeClr>
                    </a:solidFill>
                  </a:tcPr>
                </a:tc>
              </a:tr>
              <a:tr h="476995">
                <a:tc>
                  <a:txBody>
                    <a:bodyPr/>
                    <a:lstStyle/>
                    <a:p>
                      <a:r>
                        <a:rPr lang="en-US" sz="1600" dirty="0" smtClean="0"/>
                        <a:t>Review</a:t>
                      </a:r>
                      <a:r>
                        <a:rPr lang="en-US" sz="1600" baseline="0" dirty="0" smtClean="0"/>
                        <a:t> for EHS approval</a:t>
                      </a:r>
                      <a:endParaRPr lang="en-US" sz="1600" dirty="0"/>
                    </a:p>
                  </a:txBody>
                  <a:tcPr marT="137160">
                    <a:solidFill>
                      <a:schemeClr val="bg1">
                        <a:lumMod val="85000"/>
                        <a:alpha val="86000"/>
                      </a:schemeClr>
                    </a:solidFill>
                  </a:tcPr>
                </a:tc>
                <a:tc>
                  <a:txBody>
                    <a:bodyPr/>
                    <a:lstStyle/>
                    <a:p>
                      <a:pPr algn="ctr"/>
                      <a:r>
                        <a:rPr lang="en-US" sz="1600" dirty="0" smtClean="0"/>
                        <a:t>After submission, ASAP</a:t>
                      </a:r>
                      <a:endParaRPr lang="en-US" sz="1600" dirty="0"/>
                    </a:p>
                  </a:txBody>
                  <a:tcPr marT="137160">
                    <a:solidFill>
                      <a:schemeClr val="accent3">
                        <a:tint val="40000"/>
                        <a:alpha val="86000"/>
                      </a:schemeClr>
                    </a:solidFill>
                  </a:tcPr>
                </a:tc>
              </a:tr>
              <a:tr h="476995">
                <a:tc>
                  <a:txBody>
                    <a:bodyPr/>
                    <a:lstStyle/>
                    <a:p>
                      <a:r>
                        <a:rPr lang="en-US" sz="1600" dirty="0" smtClean="0"/>
                        <a:t>Review for Export</a:t>
                      </a:r>
                      <a:r>
                        <a:rPr lang="en-US" sz="1600" baseline="0" dirty="0" smtClean="0"/>
                        <a:t> Controls</a:t>
                      </a:r>
                      <a:endParaRPr lang="en-US" sz="1600" dirty="0"/>
                    </a:p>
                  </a:txBody>
                  <a:tcPr marT="137160">
                    <a:solidFill>
                      <a:schemeClr val="bg1">
                        <a:lumMod val="75000"/>
                        <a:alpha val="86000"/>
                      </a:schemeClr>
                    </a:solidFill>
                  </a:tcPr>
                </a:tc>
                <a:tc>
                  <a:txBody>
                    <a:bodyPr/>
                    <a:lstStyle/>
                    <a:p>
                      <a:pPr algn="ctr"/>
                      <a:r>
                        <a:rPr lang="en-US" sz="1600" dirty="0" smtClean="0"/>
                        <a:t>ASAP at award</a:t>
                      </a:r>
                      <a:endParaRPr lang="en-US" sz="1600" dirty="0"/>
                    </a:p>
                  </a:txBody>
                  <a:tcPr marT="137160">
                    <a:solidFill>
                      <a:schemeClr val="accent2">
                        <a:lumMod val="60000"/>
                        <a:lumOff val="40000"/>
                        <a:alpha val="86000"/>
                      </a:schemeClr>
                    </a:solidFill>
                  </a:tcPr>
                </a:tc>
              </a:tr>
              <a:tr h="476995">
                <a:tc>
                  <a:txBody>
                    <a:bodyPr/>
                    <a:lstStyle/>
                    <a:p>
                      <a:r>
                        <a:rPr lang="en-US" sz="1600" dirty="0" smtClean="0"/>
                        <a:t>Revised</a:t>
                      </a:r>
                      <a:r>
                        <a:rPr lang="en-US" sz="1600" baseline="0" dirty="0" smtClean="0"/>
                        <a:t> Budget</a:t>
                      </a:r>
                      <a:endParaRPr lang="en-US" sz="1600" dirty="0"/>
                    </a:p>
                  </a:txBody>
                  <a:tcPr marT="137160">
                    <a:solidFill>
                      <a:schemeClr val="bg1">
                        <a:lumMod val="75000"/>
                        <a:alpha val="86000"/>
                      </a:schemeClr>
                    </a:solidFill>
                  </a:tcPr>
                </a:tc>
                <a:tc>
                  <a:txBody>
                    <a:bodyPr/>
                    <a:lstStyle/>
                    <a:p>
                      <a:pPr algn="ctr"/>
                      <a:r>
                        <a:rPr lang="en-US" sz="1600" dirty="0" smtClean="0"/>
                        <a:t>ASAP</a:t>
                      </a:r>
                    </a:p>
                  </a:txBody>
                  <a:tcPr marT="137160">
                    <a:solidFill>
                      <a:schemeClr val="accent2">
                        <a:lumMod val="60000"/>
                        <a:lumOff val="40000"/>
                        <a:alpha val="86000"/>
                      </a:schemeClr>
                    </a:solidFill>
                  </a:tcPr>
                </a:tc>
              </a:tr>
              <a:tr h="716199">
                <a:tc>
                  <a:txBody>
                    <a:bodyPr/>
                    <a:lstStyle/>
                    <a:p>
                      <a:r>
                        <a:rPr lang="en-US" sz="1600" dirty="0" smtClean="0"/>
                        <a:t>Advanced Number Request (90 pre-award spending)</a:t>
                      </a:r>
                      <a:endParaRPr lang="en-US" sz="1600" dirty="0"/>
                    </a:p>
                  </a:txBody>
                  <a:tcPr marT="137160">
                    <a:solidFill>
                      <a:schemeClr val="bg1">
                        <a:lumMod val="85000"/>
                        <a:alpha val="86000"/>
                      </a:schemeClr>
                    </a:solidFill>
                  </a:tcPr>
                </a:tc>
                <a:tc>
                  <a:txBody>
                    <a:bodyPr/>
                    <a:lstStyle/>
                    <a:p>
                      <a:pPr algn="ctr"/>
                      <a:r>
                        <a:rPr lang="en-US" sz="1600" dirty="0" smtClean="0"/>
                        <a:t>When</a:t>
                      </a:r>
                      <a:r>
                        <a:rPr lang="en-US" sz="1600" baseline="0" dirty="0" smtClean="0"/>
                        <a:t> award in soon forthcoming</a:t>
                      </a:r>
                      <a:endParaRPr lang="en-US" sz="1600" dirty="0"/>
                    </a:p>
                  </a:txBody>
                  <a:tcPr marT="137160">
                    <a:solidFill>
                      <a:schemeClr val="accent3">
                        <a:tint val="40000"/>
                        <a:alpha val="86000"/>
                      </a:schemeClr>
                    </a:solidFill>
                  </a:tcPr>
                </a:tc>
              </a:tr>
            </a:tbl>
          </a:graphicData>
        </a:graphic>
      </p:graphicFrame>
    </p:spTree>
    <p:extLst>
      <p:ext uri="{BB962C8B-B14F-4D97-AF65-F5344CB8AC3E}">
        <p14:creationId xmlns:p14="http://schemas.microsoft.com/office/powerpoint/2010/main" val="6106710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6"/>
          <p:cNvSpPr>
            <a:spLocks noGrp="1"/>
          </p:cNvSpPr>
          <p:nvPr>
            <p:ph type="title"/>
          </p:nvPr>
        </p:nvSpPr>
        <p:spPr/>
        <p:txBody>
          <a:bodyPr/>
          <a:lstStyle/>
          <a:p>
            <a:r>
              <a:rPr lang="en-US" dirty="0" smtClean="0"/>
              <a:t>There is a time for everything…</a:t>
            </a:r>
            <a:endParaRPr lang="en-US" dirty="0"/>
          </a:p>
        </p:txBody>
      </p:sp>
      <p:sp>
        <p:nvSpPr>
          <p:cNvPr id="14" name="Text Placeholder 9"/>
          <p:cNvSpPr>
            <a:spLocks noGrp="1"/>
          </p:cNvSpPr>
          <p:nvPr>
            <p:ph type="body" sz="quarter" idx="13"/>
          </p:nvPr>
        </p:nvSpPr>
        <p:spPr/>
        <p:txBody>
          <a:bodyPr/>
          <a:lstStyle/>
          <a:p>
            <a:r>
              <a:rPr lang="en-US" dirty="0"/>
              <a:t>A brief look at the timeline for NSF grants</a:t>
            </a:r>
          </a:p>
          <a:p>
            <a:endParaRPr lang="en-US" dirty="0"/>
          </a:p>
        </p:txBody>
      </p:sp>
      <p:graphicFrame>
        <p:nvGraphicFramePr>
          <p:cNvPr id="15" name="Content Placeholder 4"/>
          <p:cNvGraphicFramePr>
            <a:graphicFrameLocks/>
          </p:cNvGraphicFramePr>
          <p:nvPr>
            <p:extLst/>
          </p:nvPr>
        </p:nvGraphicFramePr>
        <p:xfrm>
          <a:off x="152400" y="1447800"/>
          <a:ext cx="6248400" cy="4868847"/>
        </p:xfrm>
        <a:graphic>
          <a:graphicData uri="http://schemas.openxmlformats.org/drawingml/2006/table">
            <a:tbl>
              <a:tblPr firstRow="1" bandRow="1">
                <a:effectLst/>
                <a:tableStyleId>{F5AB1C69-6EDB-4FF4-983F-18BD219EF322}</a:tableStyleId>
              </a:tblPr>
              <a:tblGrid>
                <a:gridCol w="4417342"/>
                <a:gridCol w="1831058"/>
              </a:tblGrid>
              <a:tr h="448195">
                <a:tc>
                  <a:txBody>
                    <a:bodyPr/>
                    <a:lstStyle/>
                    <a:p>
                      <a:r>
                        <a:rPr lang="en-US" sz="1500" baseline="0" dirty="0" smtClean="0"/>
                        <a:t>Post-Award Function</a:t>
                      </a:r>
                      <a:endParaRPr lang="en-US" sz="1500" baseline="0" dirty="0"/>
                    </a:p>
                  </a:txBody>
                  <a:tcPr marT="137160">
                    <a:solidFill>
                      <a:schemeClr val="tx1">
                        <a:lumMod val="50000"/>
                        <a:lumOff val="50000"/>
                        <a:alpha val="86000"/>
                      </a:schemeClr>
                    </a:solidFill>
                  </a:tcPr>
                </a:tc>
                <a:tc>
                  <a:txBody>
                    <a:bodyPr/>
                    <a:lstStyle/>
                    <a:p>
                      <a:pPr algn="ctr"/>
                      <a:r>
                        <a:rPr lang="en-US" sz="1500" baseline="0" dirty="0" smtClean="0"/>
                        <a:t>When to Submit</a:t>
                      </a:r>
                      <a:endParaRPr lang="en-US" sz="1500" baseline="0" dirty="0"/>
                    </a:p>
                  </a:txBody>
                  <a:tcPr marT="137160">
                    <a:solidFill>
                      <a:schemeClr val="bg1">
                        <a:lumMod val="75000"/>
                        <a:alpha val="86000"/>
                      </a:schemeClr>
                    </a:solidFill>
                  </a:tcPr>
                </a:tc>
              </a:tr>
              <a:tr h="660227">
                <a:tc>
                  <a:txBody>
                    <a:bodyPr/>
                    <a:lstStyle/>
                    <a:p>
                      <a:r>
                        <a:rPr lang="en-US" sz="1400" dirty="0" err="1" smtClean="0"/>
                        <a:t>Subaward</a:t>
                      </a:r>
                      <a:r>
                        <a:rPr lang="en-US" sz="1400" baseline="0" dirty="0" smtClean="0"/>
                        <a:t> Request</a:t>
                      </a:r>
                      <a:endParaRPr lang="en-US" sz="1400" dirty="0"/>
                    </a:p>
                  </a:txBody>
                  <a:tcPr marT="137160">
                    <a:solidFill>
                      <a:schemeClr val="bg1">
                        <a:lumMod val="75000"/>
                        <a:alpha val="86000"/>
                      </a:schemeClr>
                    </a:solidFill>
                  </a:tcPr>
                </a:tc>
                <a:tc>
                  <a:txBody>
                    <a:bodyPr/>
                    <a:lstStyle/>
                    <a:p>
                      <a:pPr algn="ctr"/>
                      <a:r>
                        <a:rPr lang="en-US" sz="1400" dirty="0" smtClean="0"/>
                        <a:t>ASAP</a:t>
                      </a:r>
                      <a:r>
                        <a:rPr lang="en-US" sz="1400" baseline="0" dirty="0" smtClean="0"/>
                        <a:t> when you receive award</a:t>
                      </a:r>
                      <a:endParaRPr lang="en-US" sz="1400" dirty="0"/>
                    </a:p>
                  </a:txBody>
                  <a:tcPr marT="137160">
                    <a:solidFill>
                      <a:schemeClr val="accent2">
                        <a:lumMod val="60000"/>
                        <a:lumOff val="40000"/>
                        <a:alpha val="86000"/>
                      </a:schemeClr>
                    </a:solidFill>
                  </a:tcPr>
                </a:tc>
              </a:tr>
              <a:tr h="660227">
                <a:tc>
                  <a:txBody>
                    <a:bodyPr/>
                    <a:lstStyle/>
                    <a:p>
                      <a:r>
                        <a:rPr lang="en-US" sz="1400" dirty="0" smtClean="0"/>
                        <a:t>Annual Project Report</a:t>
                      </a:r>
                      <a:endParaRPr lang="en-US" sz="1400" dirty="0"/>
                    </a:p>
                  </a:txBody>
                  <a:tcPr marT="137160">
                    <a:solidFill>
                      <a:schemeClr val="bg1">
                        <a:lumMod val="75000"/>
                        <a:alpha val="86000"/>
                      </a:schemeClr>
                    </a:solidFill>
                  </a:tcPr>
                </a:tc>
                <a:tc>
                  <a:txBody>
                    <a:bodyPr/>
                    <a:lstStyle/>
                    <a:p>
                      <a:pPr algn="ctr"/>
                      <a:r>
                        <a:rPr lang="en-US" sz="1400" dirty="0" smtClean="0"/>
                        <a:t>90 days before budget period</a:t>
                      </a:r>
                      <a:r>
                        <a:rPr lang="en-US" sz="1400" baseline="0" dirty="0" smtClean="0"/>
                        <a:t> ends</a:t>
                      </a:r>
                      <a:endParaRPr lang="en-US" sz="1400" dirty="0"/>
                    </a:p>
                  </a:txBody>
                  <a:tcPr marT="137160">
                    <a:solidFill>
                      <a:schemeClr val="accent2">
                        <a:lumMod val="60000"/>
                        <a:lumOff val="40000"/>
                        <a:alpha val="86000"/>
                      </a:schemeClr>
                    </a:solidFill>
                  </a:tcPr>
                </a:tc>
              </a:tr>
              <a:tr h="900310">
                <a:tc>
                  <a:txBody>
                    <a:bodyPr/>
                    <a:lstStyle/>
                    <a:p>
                      <a:r>
                        <a:rPr lang="en-US" sz="1400" dirty="0" smtClean="0"/>
                        <a:t>RCR/Ethics</a:t>
                      </a:r>
                      <a:r>
                        <a:rPr lang="en-US" sz="1400" baseline="0" dirty="0" smtClean="0"/>
                        <a:t> Training (both CITI online training *AND* in-person requirements, for projects that have ANY students working on them)</a:t>
                      </a:r>
                      <a:endParaRPr lang="en-US" sz="1400" dirty="0"/>
                    </a:p>
                  </a:txBody>
                  <a:tcPr marT="137160">
                    <a:solidFill>
                      <a:schemeClr val="bg1">
                        <a:lumMod val="85000"/>
                        <a:alpha val="86000"/>
                      </a:schemeClr>
                    </a:solidFill>
                  </a:tcPr>
                </a:tc>
                <a:tc>
                  <a:txBody>
                    <a:bodyPr/>
                    <a:lstStyle/>
                    <a:p>
                      <a:pPr algn="ctr"/>
                      <a:r>
                        <a:rPr lang="en-US" sz="1400" dirty="0" smtClean="0"/>
                        <a:t>90 days</a:t>
                      </a:r>
                      <a:r>
                        <a:rPr lang="en-US" sz="1400" baseline="0" dirty="0" smtClean="0"/>
                        <a:t> or end of the semester (whichever is later)</a:t>
                      </a:r>
                      <a:endParaRPr lang="en-US" sz="1400" dirty="0"/>
                    </a:p>
                  </a:txBody>
                  <a:tcPr marT="137160">
                    <a:solidFill>
                      <a:schemeClr val="accent3">
                        <a:tint val="40000"/>
                        <a:alpha val="86000"/>
                      </a:schemeClr>
                    </a:solidFill>
                  </a:tcPr>
                </a:tc>
              </a:tr>
              <a:tr h="660227">
                <a:tc>
                  <a:txBody>
                    <a:bodyPr/>
                    <a:lstStyle/>
                    <a:p>
                      <a:r>
                        <a:rPr lang="en-US" sz="1400" dirty="0" smtClean="0"/>
                        <a:t>Final</a:t>
                      </a:r>
                      <a:r>
                        <a:rPr lang="en-US" sz="1400" baseline="0" dirty="0" smtClean="0"/>
                        <a:t> Project Report</a:t>
                      </a:r>
                      <a:endParaRPr lang="en-US" sz="1400" dirty="0"/>
                    </a:p>
                  </a:txBody>
                  <a:tcPr marT="137160">
                    <a:solidFill>
                      <a:schemeClr val="bg1">
                        <a:lumMod val="75000"/>
                        <a:alpha val="86000"/>
                      </a:schemeClr>
                    </a:solidFill>
                  </a:tcPr>
                </a:tc>
                <a:tc>
                  <a:txBody>
                    <a:bodyPr/>
                    <a:lstStyle/>
                    <a:p>
                      <a:pPr algn="ctr"/>
                      <a:r>
                        <a:rPr lang="en-US" sz="1400" dirty="0" smtClean="0"/>
                        <a:t>90 days after expiration</a:t>
                      </a:r>
                      <a:r>
                        <a:rPr lang="en-US" sz="1400" baseline="0" dirty="0" smtClean="0"/>
                        <a:t> of grant</a:t>
                      </a:r>
                      <a:endParaRPr lang="en-US" sz="1400" dirty="0"/>
                    </a:p>
                  </a:txBody>
                  <a:tcPr marT="137160">
                    <a:solidFill>
                      <a:schemeClr val="accent2">
                        <a:lumMod val="60000"/>
                        <a:lumOff val="40000"/>
                        <a:alpha val="86000"/>
                      </a:schemeClr>
                    </a:solidFill>
                  </a:tcPr>
                </a:tc>
              </a:tr>
              <a:tr h="660227">
                <a:tc>
                  <a:txBody>
                    <a:bodyPr/>
                    <a:lstStyle/>
                    <a:p>
                      <a:r>
                        <a:rPr lang="en-US" sz="1400" dirty="0" smtClean="0"/>
                        <a:t>Project</a:t>
                      </a:r>
                      <a:r>
                        <a:rPr lang="en-US" sz="1400" baseline="0" dirty="0" smtClean="0"/>
                        <a:t> Outcomes Report</a:t>
                      </a:r>
                      <a:endParaRPr lang="en-US" sz="1400" dirty="0"/>
                    </a:p>
                  </a:txBody>
                  <a:tcPr marT="137160">
                    <a:solidFill>
                      <a:schemeClr val="bg1">
                        <a:lumMod val="85000"/>
                        <a:alpha val="86000"/>
                      </a:schemeClr>
                    </a:solidFill>
                  </a:tcPr>
                </a:tc>
                <a:tc>
                  <a:txBody>
                    <a:bodyPr/>
                    <a:lstStyle/>
                    <a:p>
                      <a:pPr algn="ctr"/>
                      <a:r>
                        <a:rPr lang="en-US" sz="1400" dirty="0" smtClean="0"/>
                        <a:t>90 days after expiration</a:t>
                      </a:r>
                      <a:r>
                        <a:rPr lang="en-US" sz="1400" baseline="0" dirty="0" smtClean="0"/>
                        <a:t> of grant</a:t>
                      </a:r>
                      <a:endParaRPr lang="en-US" sz="1400" dirty="0"/>
                    </a:p>
                  </a:txBody>
                  <a:tcPr marT="137160">
                    <a:solidFill>
                      <a:schemeClr val="accent3">
                        <a:tint val="40000"/>
                        <a:alpha val="86000"/>
                      </a:schemeClr>
                    </a:solidFill>
                  </a:tcPr>
                </a:tc>
              </a:tr>
              <a:tr h="439717">
                <a:tc>
                  <a:txBody>
                    <a:bodyPr/>
                    <a:lstStyle/>
                    <a:p>
                      <a:r>
                        <a:rPr lang="en-US" sz="1400" dirty="0" smtClean="0"/>
                        <a:t>Grantee</a:t>
                      </a:r>
                      <a:r>
                        <a:rPr lang="en-US" sz="1400" baseline="0" dirty="0" smtClean="0"/>
                        <a:t> Approved NCE</a:t>
                      </a:r>
                      <a:endParaRPr lang="en-US" sz="1400" dirty="0"/>
                    </a:p>
                  </a:txBody>
                  <a:tcPr marT="137160">
                    <a:solidFill>
                      <a:schemeClr val="bg1">
                        <a:lumMod val="75000"/>
                        <a:alpha val="86000"/>
                      </a:schemeClr>
                    </a:solidFill>
                  </a:tcPr>
                </a:tc>
                <a:tc>
                  <a:txBody>
                    <a:bodyPr/>
                    <a:lstStyle/>
                    <a:p>
                      <a:pPr algn="ctr"/>
                      <a:r>
                        <a:rPr lang="en-US" sz="1400" dirty="0" smtClean="0"/>
                        <a:t>10 days before end </a:t>
                      </a:r>
                      <a:endParaRPr lang="en-US" sz="1400" dirty="0"/>
                    </a:p>
                  </a:txBody>
                  <a:tcPr marT="137160">
                    <a:solidFill>
                      <a:schemeClr val="accent2">
                        <a:lumMod val="60000"/>
                        <a:lumOff val="40000"/>
                        <a:alpha val="86000"/>
                      </a:schemeClr>
                    </a:solidFill>
                  </a:tcPr>
                </a:tc>
              </a:tr>
              <a:tr h="439717">
                <a:tc>
                  <a:txBody>
                    <a:bodyPr/>
                    <a:lstStyle/>
                    <a:p>
                      <a:r>
                        <a:rPr lang="en-US" sz="1400" dirty="0" smtClean="0"/>
                        <a:t>NSF</a:t>
                      </a:r>
                      <a:r>
                        <a:rPr lang="en-US" sz="1400" baseline="0" dirty="0" smtClean="0"/>
                        <a:t> Approved NCE</a:t>
                      </a:r>
                      <a:endParaRPr lang="en-US" sz="1400" dirty="0"/>
                    </a:p>
                  </a:txBody>
                  <a:tcPr marT="137160">
                    <a:solidFill>
                      <a:schemeClr val="bg1">
                        <a:lumMod val="85000"/>
                        <a:alpha val="86000"/>
                      </a:schemeClr>
                    </a:solidFill>
                  </a:tcPr>
                </a:tc>
                <a:tc>
                  <a:txBody>
                    <a:bodyPr/>
                    <a:lstStyle/>
                    <a:p>
                      <a:pPr algn="ctr"/>
                      <a:r>
                        <a:rPr lang="en-US" sz="1400" dirty="0" smtClean="0"/>
                        <a:t>45 days before end</a:t>
                      </a:r>
                      <a:endParaRPr lang="en-US" sz="1400" dirty="0"/>
                    </a:p>
                  </a:txBody>
                  <a:tcPr marT="137160">
                    <a:solidFill>
                      <a:schemeClr val="accent3">
                        <a:tint val="40000"/>
                        <a:alpha val="86000"/>
                      </a:schemeClr>
                    </a:solidFill>
                  </a:tcPr>
                </a:tc>
              </a:tr>
            </a:tbl>
          </a:graphicData>
        </a:graphic>
      </p:graphicFrame>
    </p:spTree>
    <p:extLst>
      <p:ext uri="{BB962C8B-B14F-4D97-AF65-F5344CB8AC3E}">
        <p14:creationId xmlns:p14="http://schemas.microsoft.com/office/powerpoint/2010/main" val="21854797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6"/>
          <p:cNvSpPr>
            <a:spLocks noGrp="1"/>
          </p:cNvSpPr>
          <p:nvPr>
            <p:ph type="title"/>
          </p:nvPr>
        </p:nvSpPr>
        <p:spPr/>
        <p:txBody>
          <a:bodyPr/>
          <a:lstStyle/>
          <a:p>
            <a:r>
              <a:rPr lang="en-US" dirty="0" smtClean="0"/>
              <a:t>And a Place for Everything too!</a:t>
            </a:r>
            <a:endParaRPr lang="en-US" dirty="0"/>
          </a:p>
        </p:txBody>
      </p:sp>
      <p:sp>
        <p:nvSpPr>
          <p:cNvPr id="14" name="Text Placeholder 9"/>
          <p:cNvSpPr>
            <a:spLocks noGrp="1"/>
          </p:cNvSpPr>
          <p:nvPr>
            <p:ph type="body" sz="quarter" idx="13"/>
          </p:nvPr>
        </p:nvSpPr>
        <p:spPr/>
        <p:txBody>
          <a:bodyPr/>
          <a:lstStyle/>
          <a:p>
            <a:r>
              <a:rPr lang="en-US" dirty="0" smtClean="0"/>
              <a:t>Summarizing where to perform pre- and post-award functions</a:t>
            </a:r>
            <a:endParaRPr lang="en-US" dirty="0"/>
          </a:p>
        </p:txBody>
      </p:sp>
      <p:graphicFrame>
        <p:nvGraphicFramePr>
          <p:cNvPr id="15" name="Content Placeholder 4"/>
          <p:cNvGraphicFramePr>
            <a:graphicFrameLocks/>
          </p:cNvGraphicFramePr>
          <p:nvPr>
            <p:extLst/>
          </p:nvPr>
        </p:nvGraphicFramePr>
        <p:xfrm>
          <a:off x="304800" y="1524000"/>
          <a:ext cx="6248400" cy="3806686"/>
        </p:xfrm>
        <a:graphic>
          <a:graphicData uri="http://schemas.openxmlformats.org/drawingml/2006/table">
            <a:tbl>
              <a:tblPr firstRow="1" bandRow="1">
                <a:effectLst/>
                <a:tableStyleId>{F5AB1C69-6EDB-4FF4-983F-18BD219EF322}</a:tableStyleId>
              </a:tblPr>
              <a:tblGrid>
                <a:gridCol w="4171933"/>
                <a:gridCol w="2076467"/>
              </a:tblGrid>
              <a:tr h="455209">
                <a:tc>
                  <a:txBody>
                    <a:bodyPr/>
                    <a:lstStyle/>
                    <a:p>
                      <a:r>
                        <a:rPr lang="en-US" sz="1500" baseline="0" dirty="0" smtClean="0"/>
                        <a:t>Pre-Award Function</a:t>
                      </a:r>
                      <a:endParaRPr lang="en-US" sz="1500" baseline="0" dirty="0"/>
                    </a:p>
                  </a:txBody>
                  <a:tcPr marT="137160">
                    <a:solidFill>
                      <a:schemeClr val="tx1">
                        <a:lumMod val="50000"/>
                        <a:lumOff val="50000"/>
                        <a:alpha val="86000"/>
                      </a:schemeClr>
                    </a:solidFill>
                  </a:tcPr>
                </a:tc>
                <a:tc>
                  <a:txBody>
                    <a:bodyPr/>
                    <a:lstStyle/>
                    <a:p>
                      <a:pPr algn="ctr"/>
                      <a:r>
                        <a:rPr lang="en-US" sz="1500" baseline="0" dirty="0" smtClean="0"/>
                        <a:t>Where/How to Submit</a:t>
                      </a:r>
                      <a:endParaRPr lang="en-US" sz="1500" baseline="0" dirty="0"/>
                    </a:p>
                  </a:txBody>
                  <a:tcPr marT="137160">
                    <a:solidFill>
                      <a:schemeClr val="bg1">
                        <a:lumMod val="75000"/>
                        <a:alpha val="86000"/>
                      </a:schemeClr>
                    </a:solidFill>
                  </a:tcPr>
                </a:tc>
              </a:tr>
              <a:tr h="446599">
                <a:tc>
                  <a:txBody>
                    <a:bodyPr/>
                    <a:lstStyle/>
                    <a:p>
                      <a:r>
                        <a:rPr lang="en-US" sz="1600" dirty="0" smtClean="0"/>
                        <a:t>Intent</a:t>
                      </a:r>
                      <a:r>
                        <a:rPr lang="en-US" sz="1600" baseline="0" dirty="0" smtClean="0"/>
                        <a:t> to Submit Proposal</a:t>
                      </a:r>
                      <a:endParaRPr lang="en-US" sz="1600" dirty="0"/>
                    </a:p>
                  </a:txBody>
                  <a:tcPr marT="137160">
                    <a:solidFill>
                      <a:schemeClr val="bg1">
                        <a:lumMod val="75000"/>
                        <a:alpha val="86000"/>
                      </a:schemeClr>
                    </a:solidFill>
                  </a:tcPr>
                </a:tc>
                <a:tc>
                  <a:txBody>
                    <a:bodyPr/>
                    <a:lstStyle/>
                    <a:p>
                      <a:pPr algn="ctr"/>
                      <a:r>
                        <a:rPr lang="en-US" sz="1600" dirty="0" smtClean="0"/>
                        <a:t>Email</a:t>
                      </a:r>
                      <a:r>
                        <a:rPr lang="en-US" sz="1600" baseline="0" dirty="0" smtClean="0"/>
                        <a:t> or call to CO</a:t>
                      </a:r>
                      <a:endParaRPr lang="en-US" sz="1600" dirty="0"/>
                    </a:p>
                  </a:txBody>
                  <a:tcPr marT="137160">
                    <a:solidFill>
                      <a:schemeClr val="accent2">
                        <a:lumMod val="60000"/>
                        <a:lumOff val="40000"/>
                        <a:alpha val="86000"/>
                      </a:schemeClr>
                    </a:solidFill>
                  </a:tcPr>
                </a:tc>
              </a:tr>
              <a:tr h="446599">
                <a:tc>
                  <a:txBody>
                    <a:bodyPr/>
                    <a:lstStyle/>
                    <a:p>
                      <a:r>
                        <a:rPr lang="en-US" sz="1600" dirty="0" smtClean="0"/>
                        <a:t>Routing Form (without signatures)</a:t>
                      </a:r>
                      <a:endParaRPr lang="en-US" sz="1600" dirty="0"/>
                    </a:p>
                  </a:txBody>
                  <a:tcPr marT="137160">
                    <a:solidFill>
                      <a:schemeClr val="bg1">
                        <a:lumMod val="85000"/>
                        <a:alpha val="86000"/>
                      </a:schemeClr>
                    </a:solidFill>
                  </a:tcPr>
                </a:tc>
                <a:tc>
                  <a:txBody>
                    <a:bodyPr/>
                    <a:lstStyle/>
                    <a:p>
                      <a:pPr algn="ctr"/>
                      <a:r>
                        <a:rPr lang="en-US" sz="1600" dirty="0" smtClean="0"/>
                        <a:t>Email</a:t>
                      </a:r>
                      <a:r>
                        <a:rPr lang="en-US" sz="1600" baseline="0" dirty="0" smtClean="0"/>
                        <a:t> to CO</a:t>
                      </a:r>
                      <a:endParaRPr lang="en-US" sz="1600" dirty="0"/>
                    </a:p>
                  </a:txBody>
                  <a:tcPr marT="137160">
                    <a:solidFill>
                      <a:schemeClr val="accent3">
                        <a:tint val="40000"/>
                        <a:alpha val="86000"/>
                      </a:schemeClr>
                    </a:solidFill>
                  </a:tcPr>
                </a:tc>
              </a:tr>
              <a:tr h="446599">
                <a:tc>
                  <a:txBody>
                    <a:bodyPr/>
                    <a:lstStyle/>
                    <a:p>
                      <a:r>
                        <a:rPr lang="en-US" sz="1600" dirty="0" smtClean="0"/>
                        <a:t>Edit/Review</a:t>
                      </a:r>
                      <a:r>
                        <a:rPr lang="en-US" sz="1600" baseline="0" dirty="0" smtClean="0"/>
                        <a:t> Access in </a:t>
                      </a:r>
                      <a:r>
                        <a:rPr lang="en-US" sz="1600" baseline="0" dirty="0" err="1" smtClean="0"/>
                        <a:t>Fastlane</a:t>
                      </a:r>
                      <a:endParaRPr lang="en-US" sz="1600" dirty="0"/>
                    </a:p>
                  </a:txBody>
                  <a:tcPr marT="137160">
                    <a:solidFill>
                      <a:schemeClr val="bg1">
                        <a:lumMod val="75000"/>
                        <a:alpha val="86000"/>
                      </a:schemeClr>
                    </a:solidFill>
                  </a:tcPr>
                </a:tc>
                <a:tc>
                  <a:txBody>
                    <a:bodyPr/>
                    <a:lstStyle/>
                    <a:p>
                      <a:pPr algn="ctr"/>
                      <a:r>
                        <a:rPr lang="en-US" sz="1600" dirty="0" err="1" smtClean="0"/>
                        <a:t>Fastlane</a:t>
                      </a:r>
                      <a:r>
                        <a:rPr lang="en-US" sz="1600" baseline="0" dirty="0" smtClean="0"/>
                        <a:t> (allow SRO access)</a:t>
                      </a:r>
                      <a:endParaRPr lang="en-US" sz="1600" dirty="0"/>
                    </a:p>
                  </a:txBody>
                  <a:tcPr marT="137160">
                    <a:solidFill>
                      <a:schemeClr val="accent2">
                        <a:lumMod val="60000"/>
                        <a:lumOff val="40000"/>
                        <a:alpha val="86000"/>
                      </a:schemeClr>
                    </a:solidFill>
                  </a:tcPr>
                </a:tc>
              </a:tr>
              <a:tr h="446599">
                <a:tc>
                  <a:txBody>
                    <a:bodyPr/>
                    <a:lstStyle/>
                    <a:p>
                      <a:r>
                        <a:rPr lang="en-US" sz="1600" dirty="0" smtClean="0"/>
                        <a:t>FULL Submit</a:t>
                      </a:r>
                      <a:r>
                        <a:rPr lang="en-US" sz="1600" baseline="0" dirty="0" smtClean="0"/>
                        <a:t> Access in </a:t>
                      </a:r>
                      <a:r>
                        <a:rPr lang="en-US" sz="1600" baseline="0" dirty="0" err="1" smtClean="0"/>
                        <a:t>Fastlane</a:t>
                      </a:r>
                      <a:endParaRPr lang="en-US" sz="1600" dirty="0"/>
                    </a:p>
                  </a:txBody>
                  <a:tcPr marT="137160">
                    <a:solidFill>
                      <a:schemeClr val="bg1">
                        <a:lumMod val="85000"/>
                        <a:alpha val="86000"/>
                      </a:schemeClr>
                    </a:solidFill>
                  </a:tcPr>
                </a:tc>
                <a:tc>
                  <a:txBody>
                    <a:bodyPr/>
                    <a:lstStyle/>
                    <a:p>
                      <a:pPr algn="ctr"/>
                      <a:r>
                        <a:rPr lang="en-US" sz="1600" dirty="0" err="1" smtClean="0"/>
                        <a:t>Fastlane</a:t>
                      </a:r>
                      <a:r>
                        <a:rPr lang="en-US" sz="1600" dirty="0" smtClean="0"/>
                        <a:t> (allow SRO access)</a:t>
                      </a:r>
                      <a:endParaRPr lang="en-US" sz="1600" dirty="0"/>
                    </a:p>
                  </a:txBody>
                  <a:tcPr marT="137160">
                    <a:solidFill>
                      <a:schemeClr val="accent3">
                        <a:tint val="40000"/>
                        <a:alpha val="86000"/>
                      </a:schemeClr>
                    </a:solidFill>
                  </a:tcPr>
                </a:tc>
              </a:tr>
              <a:tr h="446599">
                <a:tc>
                  <a:txBody>
                    <a:bodyPr/>
                    <a:lstStyle/>
                    <a:p>
                      <a:r>
                        <a:rPr lang="en-US" sz="1600" dirty="0" smtClean="0"/>
                        <a:t>Proposal File Update</a:t>
                      </a:r>
                      <a:r>
                        <a:rPr lang="en-US" sz="1600" baseline="0" dirty="0" smtClean="0"/>
                        <a:t> (revisions)</a:t>
                      </a:r>
                      <a:endParaRPr lang="en-US" sz="1600" dirty="0"/>
                    </a:p>
                  </a:txBody>
                  <a:tcPr marT="137160">
                    <a:solidFill>
                      <a:schemeClr val="bg1">
                        <a:lumMod val="75000"/>
                        <a:alpha val="86000"/>
                      </a:schemeClr>
                    </a:solidFill>
                  </a:tcPr>
                </a:tc>
                <a:tc>
                  <a:txBody>
                    <a:bodyPr/>
                    <a:lstStyle/>
                    <a:p>
                      <a:pPr algn="ctr"/>
                      <a:r>
                        <a:rPr lang="en-US" sz="1600" dirty="0" err="1" smtClean="0"/>
                        <a:t>Fastlane</a:t>
                      </a:r>
                      <a:r>
                        <a:rPr lang="en-US" sz="1600" baseline="0" dirty="0" smtClean="0"/>
                        <a:t> (Proposal Functions)</a:t>
                      </a:r>
                      <a:endParaRPr lang="en-US" sz="1600" dirty="0"/>
                    </a:p>
                  </a:txBody>
                  <a:tcPr marT="137160">
                    <a:solidFill>
                      <a:schemeClr val="accent2">
                        <a:lumMod val="60000"/>
                        <a:lumOff val="40000"/>
                        <a:alpha val="86000"/>
                      </a:schemeClr>
                    </a:solidFill>
                  </a:tcPr>
                </a:tc>
              </a:tr>
              <a:tr h="446599">
                <a:tc>
                  <a:txBody>
                    <a:bodyPr/>
                    <a:lstStyle/>
                    <a:p>
                      <a:r>
                        <a:rPr lang="en-US" sz="1600" dirty="0" smtClean="0"/>
                        <a:t>Routing</a:t>
                      </a:r>
                      <a:r>
                        <a:rPr lang="en-US" sz="1600" baseline="0" dirty="0" smtClean="0"/>
                        <a:t> Form (complete signatures)</a:t>
                      </a:r>
                      <a:endParaRPr lang="en-US" sz="1600" dirty="0"/>
                    </a:p>
                  </a:txBody>
                  <a:tcPr marT="137160">
                    <a:solidFill>
                      <a:schemeClr val="bg1">
                        <a:lumMod val="85000"/>
                        <a:alpha val="86000"/>
                      </a:schemeClr>
                    </a:solidFill>
                  </a:tcPr>
                </a:tc>
                <a:tc>
                  <a:txBody>
                    <a:bodyPr/>
                    <a:lstStyle/>
                    <a:p>
                      <a:pPr algn="ctr"/>
                      <a:r>
                        <a:rPr lang="en-US" sz="1600" dirty="0" smtClean="0"/>
                        <a:t>Email</a:t>
                      </a:r>
                      <a:r>
                        <a:rPr lang="en-US" sz="1600" baseline="0" dirty="0" smtClean="0"/>
                        <a:t> to CO</a:t>
                      </a:r>
                      <a:endParaRPr lang="en-US" sz="1600" dirty="0"/>
                    </a:p>
                  </a:txBody>
                  <a:tcPr marT="137160">
                    <a:solidFill>
                      <a:schemeClr val="accent3">
                        <a:tint val="40000"/>
                        <a:alpha val="86000"/>
                      </a:schemeClr>
                    </a:solidFill>
                  </a:tcPr>
                </a:tc>
              </a:tr>
            </a:tbl>
          </a:graphicData>
        </a:graphic>
      </p:graphicFrame>
    </p:spTree>
    <p:extLst>
      <p:ext uri="{BB962C8B-B14F-4D97-AF65-F5344CB8AC3E}">
        <p14:creationId xmlns:p14="http://schemas.microsoft.com/office/powerpoint/2010/main" val="6188504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6"/>
          <p:cNvSpPr>
            <a:spLocks noGrp="1"/>
          </p:cNvSpPr>
          <p:nvPr>
            <p:ph type="title"/>
          </p:nvPr>
        </p:nvSpPr>
        <p:spPr/>
        <p:txBody>
          <a:bodyPr/>
          <a:lstStyle/>
          <a:p>
            <a:r>
              <a:rPr lang="en-US" dirty="0"/>
              <a:t>And a Place for Everything too!</a:t>
            </a:r>
          </a:p>
        </p:txBody>
      </p:sp>
      <p:sp>
        <p:nvSpPr>
          <p:cNvPr id="14" name="Text Placeholder 9"/>
          <p:cNvSpPr>
            <a:spLocks noGrp="1"/>
          </p:cNvSpPr>
          <p:nvPr>
            <p:ph type="body" sz="quarter" idx="13"/>
          </p:nvPr>
        </p:nvSpPr>
        <p:spPr/>
        <p:txBody>
          <a:bodyPr/>
          <a:lstStyle/>
          <a:p>
            <a:r>
              <a:rPr lang="en-US" dirty="0"/>
              <a:t>Summarizing where to perform pre- and post-award functions</a:t>
            </a:r>
          </a:p>
          <a:p>
            <a:endParaRPr lang="en-US" dirty="0"/>
          </a:p>
        </p:txBody>
      </p:sp>
      <p:graphicFrame>
        <p:nvGraphicFramePr>
          <p:cNvPr id="15" name="Content Placeholder 4"/>
          <p:cNvGraphicFramePr>
            <a:graphicFrameLocks/>
          </p:cNvGraphicFramePr>
          <p:nvPr>
            <p:extLst/>
          </p:nvPr>
        </p:nvGraphicFramePr>
        <p:xfrm>
          <a:off x="381000" y="1600199"/>
          <a:ext cx="6248400" cy="3587365"/>
        </p:xfrm>
        <a:graphic>
          <a:graphicData uri="http://schemas.openxmlformats.org/drawingml/2006/table">
            <a:tbl>
              <a:tblPr firstRow="1" bandRow="1">
                <a:effectLst/>
                <a:tableStyleId>{F5AB1C69-6EDB-4FF4-983F-18BD219EF322}</a:tableStyleId>
              </a:tblPr>
              <a:tblGrid>
                <a:gridCol w="3561407"/>
                <a:gridCol w="2686993"/>
              </a:tblGrid>
              <a:tr h="486191">
                <a:tc>
                  <a:txBody>
                    <a:bodyPr/>
                    <a:lstStyle/>
                    <a:p>
                      <a:r>
                        <a:rPr lang="en-US" sz="1500" baseline="0" dirty="0" smtClean="0"/>
                        <a:t>Pre-Award Function (continued)</a:t>
                      </a:r>
                      <a:endParaRPr lang="en-US" sz="1500" baseline="0" dirty="0"/>
                    </a:p>
                  </a:txBody>
                  <a:tcPr marT="137160">
                    <a:solidFill>
                      <a:schemeClr val="tx1">
                        <a:lumMod val="50000"/>
                        <a:lumOff val="50000"/>
                        <a:alpha val="86000"/>
                      </a:schemeClr>
                    </a:solidFill>
                  </a:tcPr>
                </a:tc>
                <a:tc>
                  <a:txBody>
                    <a:bodyPr/>
                    <a:lstStyle/>
                    <a:p>
                      <a:pPr algn="ctr"/>
                      <a:r>
                        <a:rPr lang="en-US" sz="1500" baseline="0" dirty="0" smtClean="0"/>
                        <a:t>Where/How to Submit</a:t>
                      </a:r>
                      <a:endParaRPr lang="en-US" sz="1500" baseline="0" dirty="0"/>
                    </a:p>
                  </a:txBody>
                  <a:tcPr marT="137160">
                    <a:solidFill>
                      <a:schemeClr val="bg1">
                        <a:lumMod val="75000"/>
                        <a:alpha val="86000"/>
                      </a:schemeClr>
                    </a:solidFill>
                  </a:tcPr>
                </a:tc>
              </a:tr>
              <a:tr h="476995">
                <a:tc>
                  <a:txBody>
                    <a:bodyPr/>
                    <a:lstStyle/>
                    <a:p>
                      <a:r>
                        <a:rPr lang="en-US" sz="1600" dirty="0" smtClean="0"/>
                        <a:t>Proposal File Update (with approval)</a:t>
                      </a:r>
                      <a:endParaRPr lang="en-US" sz="1600" dirty="0"/>
                    </a:p>
                  </a:txBody>
                  <a:tcPr marT="137160">
                    <a:solidFill>
                      <a:schemeClr val="bg1">
                        <a:lumMod val="75000"/>
                        <a:alpha val="86000"/>
                      </a:schemeClr>
                    </a:solidFill>
                  </a:tcPr>
                </a:tc>
                <a:tc>
                  <a:txBody>
                    <a:bodyPr/>
                    <a:lstStyle/>
                    <a:p>
                      <a:pPr algn="ctr"/>
                      <a:r>
                        <a:rPr lang="en-US" sz="1600" dirty="0" err="1" smtClean="0"/>
                        <a:t>Fastlane</a:t>
                      </a:r>
                      <a:r>
                        <a:rPr lang="en-US" sz="1600" dirty="0" smtClean="0"/>
                        <a:t> (Proposal Functions)</a:t>
                      </a:r>
                      <a:endParaRPr lang="en-US" sz="1600" dirty="0"/>
                    </a:p>
                  </a:txBody>
                  <a:tcPr marT="137160">
                    <a:solidFill>
                      <a:schemeClr val="accent2">
                        <a:lumMod val="60000"/>
                        <a:lumOff val="40000"/>
                        <a:alpha val="86000"/>
                      </a:schemeClr>
                    </a:solidFill>
                  </a:tcPr>
                </a:tc>
              </a:tr>
              <a:tr h="476995">
                <a:tc>
                  <a:txBody>
                    <a:bodyPr/>
                    <a:lstStyle/>
                    <a:p>
                      <a:r>
                        <a:rPr lang="en-US" sz="1600" dirty="0" smtClean="0"/>
                        <a:t>Review</a:t>
                      </a:r>
                      <a:r>
                        <a:rPr lang="en-US" sz="1600" baseline="0" dirty="0" smtClean="0"/>
                        <a:t> for IRB/IACUC approval</a:t>
                      </a:r>
                      <a:endParaRPr lang="en-US" sz="1600" dirty="0"/>
                    </a:p>
                  </a:txBody>
                  <a:tcPr marT="137160">
                    <a:solidFill>
                      <a:schemeClr val="bg1">
                        <a:lumMod val="75000"/>
                        <a:alpha val="86000"/>
                      </a:schemeClr>
                    </a:solidFill>
                  </a:tcPr>
                </a:tc>
                <a:tc>
                  <a:txBody>
                    <a:bodyPr/>
                    <a:lstStyle/>
                    <a:p>
                      <a:pPr algn="ctr"/>
                      <a:r>
                        <a:rPr lang="en-US" sz="1600" baseline="0" dirty="0" smtClean="0"/>
                        <a:t>Research Integrity Assurance</a:t>
                      </a:r>
                      <a:endParaRPr lang="en-US" sz="1600" dirty="0"/>
                    </a:p>
                  </a:txBody>
                  <a:tcPr marT="137160">
                    <a:solidFill>
                      <a:schemeClr val="accent2">
                        <a:lumMod val="60000"/>
                        <a:lumOff val="40000"/>
                        <a:alpha val="86000"/>
                      </a:schemeClr>
                    </a:solidFill>
                  </a:tcPr>
                </a:tc>
              </a:tr>
              <a:tr h="476995">
                <a:tc>
                  <a:txBody>
                    <a:bodyPr/>
                    <a:lstStyle/>
                    <a:p>
                      <a:r>
                        <a:rPr lang="en-US" sz="1600" dirty="0" smtClean="0"/>
                        <a:t>Review</a:t>
                      </a:r>
                      <a:r>
                        <a:rPr lang="en-US" sz="1600" baseline="0" dirty="0" smtClean="0"/>
                        <a:t> for EHS approval</a:t>
                      </a:r>
                      <a:endParaRPr lang="en-US" sz="1600" dirty="0"/>
                    </a:p>
                  </a:txBody>
                  <a:tcPr marT="137160">
                    <a:solidFill>
                      <a:schemeClr val="bg1">
                        <a:lumMod val="85000"/>
                        <a:alpha val="86000"/>
                      </a:schemeClr>
                    </a:solidFill>
                  </a:tcPr>
                </a:tc>
                <a:tc>
                  <a:txBody>
                    <a:bodyPr/>
                    <a:lstStyle/>
                    <a:p>
                      <a:pPr algn="ctr"/>
                      <a:r>
                        <a:rPr lang="en-US" sz="1600" dirty="0" smtClean="0"/>
                        <a:t>Submitted</a:t>
                      </a:r>
                      <a:r>
                        <a:rPr lang="en-US" sz="1600" baseline="0" dirty="0" smtClean="0"/>
                        <a:t> by CO to Debbie</a:t>
                      </a:r>
                      <a:endParaRPr lang="en-US" sz="1600" dirty="0"/>
                    </a:p>
                  </a:txBody>
                  <a:tcPr marT="137160">
                    <a:solidFill>
                      <a:schemeClr val="accent3">
                        <a:tint val="40000"/>
                        <a:alpha val="86000"/>
                      </a:schemeClr>
                    </a:solidFill>
                  </a:tcPr>
                </a:tc>
              </a:tr>
              <a:tr h="476995">
                <a:tc>
                  <a:txBody>
                    <a:bodyPr/>
                    <a:lstStyle/>
                    <a:p>
                      <a:r>
                        <a:rPr lang="en-US" sz="1600" dirty="0" smtClean="0"/>
                        <a:t>Review for Export</a:t>
                      </a:r>
                      <a:r>
                        <a:rPr lang="en-US" sz="1600" baseline="0" dirty="0" smtClean="0"/>
                        <a:t> Controls</a:t>
                      </a:r>
                      <a:endParaRPr lang="en-US" sz="1600" dirty="0"/>
                    </a:p>
                  </a:txBody>
                  <a:tcPr marT="137160">
                    <a:solidFill>
                      <a:schemeClr val="bg1">
                        <a:lumMod val="75000"/>
                        <a:alpha val="86000"/>
                      </a:schemeClr>
                    </a:solidFill>
                  </a:tcPr>
                </a:tc>
                <a:tc>
                  <a:txBody>
                    <a:bodyPr/>
                    <a:lstStyle/>
                    <a:p>
                      <a:pPr algn="ctr"/>
                      <a:r>
                        <a:rPr lang="en-US" sz="1600" baseline="0" dirty="0" smtClean="0"/>
                        <a:t>Research Integrity Assurance</a:t>
                      </a:r>
                      <a:endParaRPr lang="en-US" sz="1600" dirty="0"/>
                    </a:p>
                  </a:txBody>
                  <a:tcPr marT="137160">
                    <a:solidFill>
                      <a:schemeClr val="accent2">
                        <a:lumMod val="60000"/>
                        <a:lumOff val="40000"/>
                        <a:alpha val="86000"/>
                      </a:schemeClr>
                    </a:solidFill>
                  </a:tcPr>
                </a:tc>
              </a:tr>
              <a:tr h="476995">
                <a:tc>
                  <a:txBody>
                    <a:bodyPr/>
                    <a:lstStyle/>
                    <a:p>
                      <a:r>
                        <a:rPr lang="en-US" sz="1600" dirty="0" smtClean="0"/>
                        <a:t>Revised</a:t>
                      </a:r>
                      <a:r>
                        <a:rPr lang="en-US" sz="1600" baseline="0" dirty="0" smtClean="0"/>
                        <a:t> Budget</a:t>
                      </a:r>
                      <a:endParaRPr lang="en-US" sz="1600" dirty="0"/>
                    </a:p>
                  </a:txBody>
                  <a:tcPr marT="137160">
                    <a:solidFill>
                      <a:schemeClr val="bg1">
                        <a:lumMod val="75000"/>
                        <a:alpha val="86000"/>
                      </a:schemeClr>
                    </a:solidFill>
                  </a:tcPr>
                </a:tc>
                <a:tc>
                  <a:txBody>
                    <a:bodyPr/>
                    <a:lstStyle/>
                    <a:p>
                      <a:pPr algn="ctr"/>
                      <a:r>
                        <a:rPr lang="en-US" sz="1600" dirty="0" err="1" smtClean="0"/>
                        <a:t>Fastlane</a:t>
                      </a:r>
                      <a:r>
                        <a:rPr lang="en-US" sz="1600" dirty="0" smtClean="0"/>
                        <a:t> (</a:t>
                      </a:r>
                      <a:r>
                        <a:rPr lang="en-US" sz="1600" dirty="0" err="1" smtClean="0"/>
                        <a:t>Prposal</a:t>
                      </a:r>
                      <a:r>
                        <a:rPr lang="en-US" sz="1600" dirty="0" smtClean="0"/>
                        <a:t> Functions)</a:t>
                      </a:r>
                    </a:p>
                  </a:txBody>
                  <a:tcPr marT="137160">
                    <a:solidFill>
                      <a:schemeClr val="accent2">
                        <a:lumMod val="60000"/>
                        <a:lumOff val="40000"/>
                        <a:alpha val="86000"/>
                      </a:schemeClr>
                    </a:solidFill>
                  </a:tcPr>
                </a:tc>
              </a:tr>
              <a:tr h="716199">
                <a:tc>
                  <a:txBody>
                    <a:bodyPr/>
                    <a:lstStyle/>
                    <a:p>
                      <a:r>
                        <a:rPr lang="en-US" sz="1600" dirty="0" smtClean="0"/>
                        <a:t>Advanced Number Request (90 pre-award spending)</a:t>
                      </a:r>
                      <a:endParaRPr lang="en-US" sz="1600" dirty="0"/>
                    </a:p>
                  </a:txBody>
                  <a:tcPr marT="137160">
                    <a:solidFill>
                      <a:schemeClr val="bg1">
                        <a:lumMod val="85000"/>
                        <a:alpha val="86000"/>
                      </a:schemeClr>
                    </a:solidFill>
                  </a:tcPr>
                </a:tc>
                <a:tc>
                  <a:txBody>
                    <a:bodyPr/>
                    <a:lstStyle/>
                    <a:p>
                      <a:pPr algn="ctr"/>
                      <a:r>
                        <a:rPr lang="en-US" sz="1600" dirty="0" smtClean="0"/>
                        <a:t>Complete</a:t>
                      </a:r>
                      <a:r>
                        <a:rPr lang="en-US" sz="1600" baseline="0" dirty="0" smtClean="0"/>
                        <a:t> and submit form to CO with signatures</a:t>
                      </a:r>
                      <a:endParaRPr lang="en-US" sz="1600" dirty="0"/>
                    </a:p>
                  </a:txBody>
                  <a:tcPr marT="137160">
                    <a:solidFill>
                      <a:schemeClr val="accent3">
                        <a:tint val="40000"/>
                        <a:alpha val="86000"/>
                      </a:schemeClr>
                    </a:solidFill>
                  </a:tcPr>
                </a:tc>
              </a:tr>
            </a:tbl>
          </a:graphicData>
        </a:graphic>
      </p:graphicFrame>
    </p:spTree>
    <p:extLst>
      <p:ext uri="{BB962C8B-B14F-4D97-AF65-F5344CB8AC3E}">
        <p14:creationId xmlns:p14="http://schemas.microsoft.com/office/powerpoint/2010/main" val="20516793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6"/>
          <p:cNvSpPr>
            <a:spLocks noGrp="1"/>
          </p:cNvSpPr>
          <p:nvPr>
            <p:ph type="title"/>
          </p:nvPr>
        </p:nvSpPr>
        <p:spPr/>
        <p:txBody>
          <a:bodyPr/>
          <a:lstStyle/>
          <a:p>
            <a:r>
              <a:rPr lang="en-US" dirty="0"/>
              <a:t>And a Place for Everything too!</a:t>
            </a:r>
          </a:p>
        </p:txBody>
      </p:sp>
      <p:sp>
        <p:nvSpPr>
          <p:cNvPr id="14" name="Text Placeholder 9"/>
          <p:cNvSpPr>
            <a:spLocks noGrp="1"/>
          </p:cNvSpPr>
          <p:nvPr>
            <p:ph type="body" sz="quarter" idx="13"/>
          </p:nvPr>
        </p:nvSpPr>
        <p:spPr/>
        <p:txBody>
          <a:bodyPr/>
          <a:lstStyle/>
          <a:p>
            <a:r>
              <a:rPr lang="en-US" dirty="0"/>
              <a:t>Summarizing where to perform pre- and post-award functions</a:t>
            </a:r>
          </a:p>
          <a:p>
            <a:endParaRPr lang="en-US" dirty="0"/>
          </a:p>
        </p:txBody>
      </p:sp>
      <p:graphicFrame>
        <p:nvGraphicFramePr>
          <p:cNvPr id="15" name="Content Placeholder 4"/>
          <p:cNvGraphicFramePr>
            <a:graphicFrameLocks/>
          </p:cNvGraphicFramePr>
          <p:nvPr>
            <p:extLst/>
          </p:nvPr>
        </p:nvGraphicFramePr>
        <p:xfrm>
          <a:off x="152400" y="1524000"/>
          <a:ext cx="6248400" cy="4701875"/>
        </p:xfrm>
        <a:graphic>
          <a:graphicData uri="http://schemas.openxmlformats.org/drawingml/2006/table">
            <a:tbl>
              <a:tblPr firstRow="1" bandRow="1">
                <a:effectLst/>
                <a:tableStyleId>{F5AB1C69-6EDB-4FF4-983F-18BD219EF322}</a:tableStyleId>
              </a:tblPr>
              <a:tblGrid>
                <a:gridCol w="4417342"/>
                <a:gridCol w="1831058"/>
              </a:tblGrid>
              <a:tr h="455209">
                <a:tc>
                  <a:txBody>
                    <a:bodyPr/>
                    <a:lstStyle/>
                    <a:p>
                      <a:r>
                        <a:rPr lang="en-US" sz="1500" baseline="0" dirty="0" smtClean="0"/>
                        <a:t>Post-Award Function</a:t>
                      </a:r>
                      <a:endParaRPr lang="en-US" sz="1500" baseline="0" dirty="0"/>
                    </a:p>
                  </a:txBody>
                  <a:tcPr marT="137160">
                    <a:solidFill>
                      <a:schemeClr val="tx1">
                        <a:lumMod val="50000"/>
                        <a:lumOff val="50000"/>
                        <a:alpha val="86000"/>
                      </a:schemeClr>
                    </a:solidFill>
                  </a:tcPr>
                </a:tc>
                <a:tc>
                  <a:txBody>
                    <a:bodyPr/>
                    <a:lstStyle/>
                    <a:p>
                      <a:pPr algn="ctr"/>
                      <a:r>
                        <a:rPr lang="en-US" sz="1500" baseline="0" dirty="0" smtClean="0"/>
                        <a:t>Where/How to Submit</a:t>
                      </a:r>
                      <a:endParaRPr lang="en-US" sz="1500" baseline="0" dirty="0"/>
                    </a:p>
                  </a:txBody>
                  <a:tcPr marT="137160">
                    <a:solidFill>
                      <a:schemeClr val="bg1">
                        <a:lumMod val="75000"/>
                        <a:alpha val="86000"/>
                      </a:schemeClr>
                    </a:solidFill>
                  </a:tcPr>
                </a:tc>
              </a:tr>
              <a:tr h="446599">
                <a:tc>
                  <a:txBody>
                    <a:bodyPr/>
                    <a:lstStyle/>
                    <a:p>
                      <a:r>
                        <a:rPr lang="en-US" sz="1600" dirty="0" err="1" smtClean="0"/>
                        <a:t>Subaward</a:t>
                      </a:r>
                      <a:endParaRPr lang="en-US" sz="1600" dirty="0"/>
                    </a:p>
                  </a:txBody>
                  <a:tcPr marT="137160">
                    <a:solidFill>
                      <a:schemeClr val="bg1">
                        <a:lumMod val="75000"/>
                        <a:alpha val="86000"/>
                      </a:schemeClr>
                    </a:solidFill>
                  </a:tcPr>
                </a:tc>
                <a:tc>
                  <a:txBody>
                    <a:bodyPr/>
                    <a:lstStyle/>
                    <a:p>
                      <a:pPr algn="ctr"/>
                      <a:r>
                        <a:rPr lang="en-US" sz="1600" dirty="0" err="1" smtClean="0"/>
                        <a:t>WebWise</a:t>
                      </a:r>
                      <a:r>
                        <a:rPr lang="en-US" sz="1600" dirty="0" smtClean="0"/>
                        <a:t> (</a:t>
                      </a:r>
                      <a:r>
                        <a:rPr lang="en-US" sz="1600" baseline="0" dirty="0" smtClean="0"/>
                        <a:t>approval in </a:t>
                      </a:r>
                      <a:r>
                        <a:rPr lang="en-US" sz="1600" baseline="0" dirty="0" err="1" smtClean="0"/>
                        <a:t>Fastlane</a:t>
                      </a:r>
                      <a:r>
                        <a:rPr lang="en-US" sz="1600" baseline="0" dirty="0" smtClean="0"/>
                        <a:t> if not originally proposed)</a:t>
                      </a:r>
                      <a:endParaRPr lang="en-US" sz="1600" dirty="0"/>
                    </a:p>
                  </a:txBody>
                  <a:tcPr marT="137160">
                    <a:solidFill>
                      <a:schemeClr val="accent2">
                        <a:lumMod val="60000"/>
                        <a:lumOff val="40000"/>
                        <a:alpha val="86000"/>
                      </a:schemeClr>
                    </a:solidFill>
                  </a:tcPr>
                </a:tc>
              </a:tr>
              <a:tr h="446599">
                <a:tc>
                  <a:txBody>
                    <a:bodyPr/>
                    <a:lstStyle/>
                    <a:p>
                      <a:r>
                        <a:rPr lang="en-US" sz="1600" dirty="0" smtClean="0"/>
                        <a:t>Annual Project Report</a:t>
                      </a:r>
                      <a:endParaRPr lang="en-US" sz="1600" dirty="0"/>
                    </a:p>
                  </a:txBody>
                  <a:tcPr marT="137160">
                    <a:solidFill>
                      <a:schemeClr val="bg1">
                        <a:lumMod val="75000"/>
                        <a:alpha val="86000"/>
                      </a:schemeClr>
                    </a:solidFill>
                  </a:tcPr>
                </a:tc>
                <a:tc>
                  <a:txBody>
                    <a:bodyPr/>
                    <a:lstStyle/>
                    <a:p>
                      <a:pPr algn="ctr"/>
                      <a:r>
                        <a:rPr lang="en-US" sz="1600" dirty="0" smtClean="0"/>
                        <a:t>Research.gov</a:t>
                      </a:r>
                      <a:endParaRPr lang="en-US" sz="1600" dirty="0"/>
                    </a:p>
                  </a:txBody>
                  <a:tcPr marT="137160">
                    <a:solidFill>
                      <a:schemeClr val="accent2">
                        <a:lumMod val="60000"/>
                        <a:lumOff val="40000"/>
                        <a:alpha val="86000"/>
                      </a:schemeClr>
                    </a:solidFill>
                  </a:tcPr>
                </a:tc>
              </a:tr>
              <a:tr h="446599">
                <a:tc>
                  <a:txBody>
                    <a:bodyPr/>
                    <a:lstStyle/>
                    <a:p>
                      <a:r>
                        <a:rPr lang="en-US" sz="1600" dirty="0" smtClean="0"/>
                        <a:t>RCR/Ethics</a:t>
                      </a:r>
                      <a:r>
                        <a:rPr lang="en-US" sz="1600" baseline="0" dirty="0" smtClean="0"/>
                        <a:t> Training (both CITI online training *AND* in-person requirements, for projects that have ANY students working on them)</a:t>
                      </a:r>
                      <a:endParaRPr lang="en-US" sz="1600" dirty="0"/>
                    </a:p>
                  </a:txBody>
                  <a:tcPr marT="137160">
                    <a:solidFill>
                      <a:schemeClr val="bg1">
                        <a:lumMod val="85000"/>
                        <a:alpha val="86000"/>
                      </a:schemeClr>
                    </a:solidFill>
                  </a:tcPr>
                </a:tc>
                <a:tc>
                  <a:txBody>
                    <a:bodyPr/>
                    <a:lstStyle/>
                    <a:p>
                      <a:pPr algn="ctr"/>
                      <a:r>
                        <a:rPr lang="en-US" sz="1600" dirty="0" smtClean="0"/>
                        <a:t>Documentation provided</a:t>
                      </a:r>
                      <a:r>
                        <a:rPr lang="en-US" sz="1600" baseline="0" dirty="0" smtClean="0"/>
                        <a:t> and maintained by OSP</a:t>
                      </a:r>
                      <a:endParaRPr lang="en-US" sz="1600" dirty="0"/>
                    </a:p>
                  </a:txBody>
                  <a:tcPr marT="137160">
                    <a:solidFill>
                      <a:schemeClr val="accent3">
                        <a:tint val="40000"/>
                        <a:alpha val="86000"/>
                      </a:schemeClr>
                    </a:solidFill>
                  </a:tcPr>
                </a:tc>
              </a:tr>
              <a:tr h="446599">
                <a:tc>
                  <a:txBody>
                    <a:bodyPr/>
                    <a:lstStyle/>
                    <a:p>
                      <a:r>
                        <a:rPr lang="en-US" sz="1600" dirty="0" smtClean="0"/>
                        <a:t>Final</a:t>
                      </a:r>
                      <a:r>
                        <a:rPr lang="en-US" sz="1600" baseline="0" dirty="0" smtClean="0"/>
                        <a:t> Project Report</a:t>
                      </a:r>
                      <a:endParaRPr lang="en-US" sz="1600" dirty="0"/>
                    </a:p>
                  </a:txBody>
                  <a:tcPr marT="137160">
                    <a:solidFill>
                      <a:schemeClr val="bg1">
                        <a:lumMod val="75000"/>
                        <a:alpha val="86000"/>
                      </a:schemeClr>
                    </a:solidFill>
                  </a:tcPr>
                </a:tc>
                <a:tc>
                  <a:txBody>
                    <a:bodyPr/>
                    <a:lstStyle/>
                    <a:p>
                      <a:pPr algn="ctr"/>
                      <a:r>
                        <a:rPr lang="en-US" sz="1600" dirty="0" smtClean="0"/>
                        <a:t>Research.gov</a:t>
                      </a:r>
                      <a:endParaRPr lang="en-US" sz="1600" dirty="0"/>
                    </a:p>
                  </a:txBody>
                  <a:tcPr marT="137160">
                    <a:solidFill>
                      <a:schemeClr val="accent2">
                        <a:lumMod val="60000"/>
                        <a:lumOff val="40000"/>
                        <a:alpha val="86000"/>
                      </a:schemeClr>
                    </a:solidFill>
                  </a:tcPr>
                </a:tc>
              </a:tr>
              <a:tr h="446599">
                <a:tc>
                  <a:txBody>
                    <a:bodyPr/>
                    <a:lstStyle/>
                    <a:p>
                      <a:r>
                        <a:rPr lang="en-US" sz="1600" dirty="0" smtClean="0"/>
                        <a:t>Project</a:t>
                      </a:r>
                      <a:r>
                        <a:rPr lang="en-US" sz="1600" baseline="0" dirty="0" smtClean="0"/>
                        <a:t> Outcomes Report</a:t>
                      </a:r>
                      <a:endParaRPr lang="en-US" sz="1600" dirty="0"/>
                    </a:p>
                  </a:txBody>
                  <a:tcPr marT="137160">
                    <a:solidFill>
                      <a:schemeClr val="bg1">
                        <a:lumMod val="85000"/>
                        <a:alpha val="86000"/>
                      </a:schemeClr>
                    </a:solidFill>
                  </a:tcPr>
                </a:tc>
                <a:tc>
                  <a:txBody>
                    <a:bodyPr/>
                    <a:lstStyle/>
                    <a:p>
                      <a:pPr algn="ctr"/>
                      <a:r>
                        <a:rPr lang="en-US" sz="1600" dirty="0" smtClean="0"/>
                        <a:t>Resesarch.gov</a:t>
                      </a:r>
                      <a:endParaRPr lang="en-US" sz="1600" dirty="0"/>
                    </a:p>
                  </a:txBody>
                  <a:tcPr marT="137160">
                    <a:solidFill>
                      <a:schemeClr val="accent3">
                        <a:tint val="40000"/>
                        <a:alpha val="86000"/>
                      </a:schemeClr>
                    </a:solidFill>
                  </a:tcPr>
                </a:tc>
              </a:tr>
              <a:tr h="446599">
                <a:tc>
                  <a:txBody>
                    <a:bodyPr/>
                    <a:lstStyle/>
                    <a:p>
                      <a:r>
                        <a:rPr lang="en-US" sz="1600" dirty="0" smtClean="0"/>
                        <a:t>Grantee</a:t>
                      </a:r>
                      <a:r>
                        <a:rPr lang="en-US" sz="1600" baseline="0" dirty="0" smtClean="0"/>
                        <a:t> Approved NCE</a:t>
                      </a:r>
                      <a:endParaRPr lang="en-US" sz="1600" dirty="0"/>
                    </a:p>
                  </a:txBody>
                  <a:tcPr marT="137160">
                    <a:solidFill>
                      <a:schemeClr val="bg1">
                        <a:lumMod val="75000"/>
                        <a:alpha val="86000"/>
                      </a:schemeClr>
                    </a:solidFill>
                  </a:tcPr>
                </a:tc>
                <a:tc>
                  <a:txBody>
                    <a:bodyPr/>
                    <a:lstStyle/>
                    <a:p>
                      <a:pPr algn="ctr"/>
                      <a:r>
                        <a:rPr lang="en-US" sz="1600" dirty="0" err="1" smtClean="0"/>
                        <a:t>Fastlane</a:t>
                      </a:r>
                      <a:endParaRPr lang="en-US" sz="1600" dirty="0"/>
                    </a:p>
                  </a:txBody>
                  <a:tcPr marT="137160">
                    <a:solidFill>
                      <a:schemeClr val="accent2">
                        <a:lumMod val="60000"/>
                        <a:lumOff val="40000"/>
                        <a:alpha val="86000"/>
                      </a:schemeClr>
                    </a:solidFill>
                  </a:tcPr>
                </a:tc>
              </a:tr>
              <a:tr h="446599">
                <a:tc>
                  <a:txBody>
                    <a:bodyPr/>
                    <a:lstStyle/>
                    <a:p>
                      <a:r>
                        <a:rPr lang="en-US" sz="1600" dirty="0" smtClean="0"/>
                        <a:t>NSF</a:t>
                      </a:r>
                      <a:r>
                        <a:rPr lang="en-US" sz="1600" baseline="0" dirty="0" smtClean="0"/>
                        <a:t> Approved NCE</a:t>
                      </a:r>
                      <a:endParaRPr lang="en-US" sz="1600" dirty="0"/>
                    </a:p>
                  </a:txBody>
                  <a:tcPr marT="137160">
                    <a:solidFill>
                      <a:schemeClr val="bg1">
                        <a:lumMod val="85000"/>
                        <a:alpha val="86000"/>
                      </a:schemeClr>
                    </a:solidFill>
                  </a:tcPr>
                </a:tc>
                <a:tc>
                  <a:txBody>
                    <a:bodyPr/>
                    <a:lstStyle/>
                    <a:p>
                      <a:pPr algn="ctr"/>
                      <a:r>
                        <a:rPr lang="en-US" sz="1600" dirty="0" err="1" smtClean="0"/>
                        <a:t>Fastlane</a:t>
                      </a:r>
                      <a:endParaRPr lang="en-US" sz="1600" dirty="0"/>
                    </a:p>
                  </a:txBody>
                  <a:tcPr marT="137160">
                    <a:solidFill>
                      <a:schemeClr val="accent3">
                        <a:tint val="40000"/>
                        <a:alpha val="86000"/>
                      </a:schemeClr>
                    </a:solidFill>
                  </a:tcPr>
                </a:tc>
              </a:tr>
            </a:tbl>
          </a:graphicData>
        </a:graphic>
      </p:graphicFrame>
    </p:spTree>
    <p:extLst>
      <p:ext uri="{BB962C8B-B14F-4D97-AF65-F5344CB8AC3E}">
        <p14:creationId xmlns:p14="http://schemas.microsoft.com/office/powerpoint/2010/main" val="1872434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4267200"/>
            <a:ext cx="3962400" cy="338139"/>
          </a:xfrm>
        </p:spPr>
        <p:txBody>
          <a:bodyPr/>
          <a:lstStyle/>
          <a:p>
            <a:r>
              <a:rPr lang="en-US" dirty="0" smtClean="0">
                <a:solidFill>
                  <a:schemeClr val="accent2">
                    <a:lumMod val="20000"/>
                    <a:lumOff val="80000"/>
                  </a:schemeClr>
                </a:solidFill>
              </a:rPr>
              <a:t>Imagine…</a:t>
            </a:r>
            <a:endParaRPr lang="en-US" dirty="0">
              <a:solidFill>
                <a:schemeClr val="accent2">
                  <a:lumMod val="20000"/>
                  <a:lumOff val="80000"/>
                </a:schemeClr>
              </a:solidFill>
            </a:endParaRPr>
          </a:p>
        </p:txBody>
      </p:sp>
      <p:sp>
        <p:nvSpPr>
          <p:cNvPr id="4" name="Text Placeholder 3"/>
          <p:cNvSpPr>
            <a:spLocks noGrp="1"/>
          </p:cNvSpPr>
          <p:nvPr>
            <p:ph type="body" sz="half" idx="2"/>
          </p:nvPr>
        </p:nvSpPr>
        <p:spPr>
          <a:xfrm>
            <a:off x="1143000" y="4572001"/>
            <a:ext cx="5486400" cy="1981199"/>
          </a:xfrm>
        </p:spPr>
        <p:txBody>
          <a:bodyPr>
            <a:normAutofit fontScale="85000" lnSpcReduction="10000"/>
          </a:bodyPr>
          <a:lstStyle/>
          <a:p>
            <a:r>
              <a:rPr lang="en-US" sz="1400" dirty="0" smtClean="0"/>
              <a:t>…a university with innovative and research driven engineers and scientists, devoted to the advancement of knowledge and serving the public interests</a:t>
            </a:r>
            <a:endParaRPr lang="en-US" sz="1400" dirty="0"/>
          </a:p>
          <a:p>
            <a:r>
              <a:rPr lang="en-US" sz="1400" b="1" dirty="0" smtClean="0">
                <a:solidFill>
                  <a:srgbClr val="7030A0"/>
                </a:solidFill>
              </a:rPr>
              <a:t>...supported by departmental leadership and administrative staff that is trained and skilled in the policies and procedures surrounding sponsored research</a:t>
            </a:r>
          </a:p>
          <a:p>
            <a:r>
              <a:rPr lang="en-US" sz="1400" dirty="0" smtClean="0"/>
              <a:t>…cooperating with a contracting entity that oversees the process from start to finish to ensure compliance at institutional, state, and federal levels</a:t>
            </a:r>
          </a:p>
          <a:p>
            <a:r>
              <a:rPr lang="en-US" sz="1400" dirty="0" smtClean="0">
                <a:solidFill>
                  <a:srgbClr val="7030A0"/>
                </a:solidFill>
              </a:rPr>
              <a:t>…continuously receiving sponsored research from industry, state, and federal agencies and maintains its place as a leader in the engineering and scientific research community.</a:t>
            </a:r>
          </a:p>
          <a:p>
            <a:endParaRPr lang="en-US" dirty="0" smtClean="0"/>
          </a:p>
        </p:txBody>
      </p:sp>
      <p:pic>
        <p:nvPicPr>
          <p:cNvPr id="8" name="Picture Placeholder 7" descr="puzzle_piece_stickfigures.png"/>
          <p:cNvPicPr>
            <a:picLocks noGrp="1" noChangeAspect="1"/>
          </p:cNvPicPr>
          <p:nvPr>
            <p:ph type="pic" idx="1"/>
          </p:nvPr>
        </p:nvPicPr>
        <p:blipFill>
          <a:blip r:embed="rId3"/>
          <a:srcRect t="4074" b="4074"/>
          <a:stretch>
            <a:fillRect/>
          </a:stretch>
        </p:blipFill>
        <p:spPr>
          <a:xfrm>
            <a:off x="1143000" y="533400"/>
            <a:ext cx="6858000" cy="3543300"/>
          </a:xfrm>
        </p:spPr>
      </p:pic>
    </p:spTree>
    <p:extLst>
      <p:ext uri="{BB962C8B-B14F-4D97-AF65-F5344CB8AC3E}">
        <p14:creationId xmlns:p14="http://schemas.microsoft.com/office/powerpoint/2010/main" val="4010861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and Closing</a:t>
            </a:r>
            <a:endParaRPr lang="en-US" dirty="0"/>
          </a:p>
        </p:txBody>
      </p:sp>
      <p:sp>
        <p:nvSpPr>
          <p:cNvPr id="4" name="Text Placeholder 3"/>
          <p:cNvSpPr>
            <a:spLocks noGrp="1"/>
          </p:cNvSpPr>
          <p:nvPr>
            <p:ph type="body" sz="quarter" idx="13"/>
          </p:nvPr>
        </p:nvSpPr>
        <p:spPr/>
        <p:txBody>
          <a:bodyPr/>
          <a:lstStyle/>
          <a:p>
            <a:r>
              <a:rPr lang="en-US" dirty="0" smtClean="0"/>
              <a:t>Graphical representation of how we perform among peers</a:t>
            </a:r>
            <a:endParaRPr lang="en-US" dirty="0"/>
          </a:p>
        </p:txBody>
      </p:sp>
      <p:graphicFrame>
        <p:nvGraphicFramePr>
          <p:cNvPr id="5" name="Chart 4"/>
          <p:cNvGraphicFramePr/>
          <p:nvPr>
            <p:extLst>
              <p:ext uri="{D42A27DB-BD31-4B8C-83A1-F6EECF244321}">
                <p14:modId xmlns:p14="http://schemas.microsoft.com/office/powerpoint/2010/main" val="1229639967"/>
              </p:ext>
            </p:extLst>
          </p:nvPr>
        </p:nvGraphicFramePr>
        <p:xfrm>
          <a:off x="304800" y="1600200"/>
          <a:ext cx="7467600" cy="4064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474084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4267200"/>
            <a:ext cx="3962400" cy="338139"/>
          </a:xfrm>
        </p:spPr>
        <p:txBody>
          <a:bodyPr/>
          <a:lstStyle/>
          <a:p>
            <a:r>
              <a:rPr lang="en-US" dirty="0" smtClean="0">
                <a:solidFill>
                  <a:schemeClr val="accent2">
                    <a:lumMod val="20000"/>
                    <a:lumOff val="80000"/>
                  </a:schemeClr>
                </a:solidFill>
              </a:rPr>
              <a:t>Questions and Answers</a:t>
            </a:r>
            <a:endParaRPr lang="en-US" dirty="0">
              <a:solidFill>
                <a:schemeClr val="accent2">
                  <a:lumMod val="20000"/>
                  <a:lumOff val="80000"/>
                </a:schemeClr>
              </a:solidFill>
            </a:endParaRPr>
          </a:p>
        </p:txBody>
      </p:sp>
      <p:sp>
        <p:nvSpPr>
          <p:cNvPr id="4" name="Text Placeholder 3"/>
          <p:cNvSpPr>
            <a:spLocks noGrp="1"/>
          </p:cNvSpPr>
          <p:nvPr>
            <p:ph type="body" sz="half" idx="2"/>
          </p:nvPr>
        </p:nvSpPr>
        <p:spPr>
          <a:xfrm>
            <a:off x="1143000" y="4572001"/>
            <a:ext cx="3962400" cy="1600199"/>
          </a:xfrm>
        </p:spPr>
        <p:txBody>
          <a:bodyPr>
            <a:normAutofit/>
          </a:bodyPr>
          <a:lstStyle/>
          <a:p>
            <a:endParaRPr lang="en-US" dirty="0"/>
          </a:p>
          <a:p>
            <a:r>
              <a:rPr lang="en-US" dirty="0" smtClean="0"/>
              <a:t>What would you like to receive from GTRC, OSP, and/or your contracting officers?</a:t>
            </a:r>
          </a:p>
          <a:p>
            <a:endParaRPr lang="en-US" dirty="0"/>
          </a:p>
          <a:p>
            <a:r>
              <a:rPr lang="en-US" dirty="0" smtClean="0"/>
              <a:t>What resources are important to you?</a:t>
            </a:r>
          </a:p>
          <a:p>
            <a:endParaRPr lang="en-US" dirty="0" smtClean="0"/>
          </a:p>
          <a:p>
            <a:r>
              <a:rPr lang="en-US" dirty="0" smtClean="0"/>
              <a:t>How can we improve our customer service?</a:t>
            </a:r>
            <a:endParaRPr lang="en-US" dirty="0"/>
          </a:p>
        </p:txBody>
      </p:sp>
      <p:pic>
        <p:nvPicPr>
          <p:cNvPr id="8" name="Picture Placeholder 7" descr="puzzle_piece_stickfigures.png"/>
          <p:cNvPicPr>
            <a:picLocks noGrp="1" noChangeAspect="1"/>
          </p:cNvPicPr>
          <p:nvPr>
            <p:ph type="pic" idx="1"/>
          </p:nvPr>
        </p:nvPicPr>
        <p:blipFill>
          <a:blip r:embed="rId3"/>
          <a:srcRect t="4074" b="4074"/>
          <a:stretch>
            <a:fillRect/>
          </a:stretch>
        </p:blipFill>
        <p:spPr>
          <a:xfrm>
            <a:off x="1143000" y="533400"/>
            <a:ext cx="6858000" cy="3543300"/>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Agenda</a:t>
            </a:r>
            <a:endParaRPr lang="en-US" dirty="0"/>
          </a:p>
        </p:txBody>
      </p:sp>
      <p:sp>
        <p:nvSpPr>
          <p:cNvPr id="8" name="Text Placeholder 7"/>
          <p:cNvSpPr>
            <a:spLocks noGrp="1"/>
          </p:cNvSpPr>
          <p:nvPr>
            <p:ph type="body" sz="quarter" idx="13"/>
          </p:nvPr>
        </p:nvSpPr>
        <p:spPr/>
        <p:txBody>
          <a:bodyPr/>
          <a:lstStyle/>
          <a:p>
            <a:r>
              <a:rPr lang="en-US" dirty="0" smtClean="0"/>
              <a:t>Covering the 5 W’s of GTRC and NSF Proposals/Awards</a:t>
            </a:r>
            <a:endParaRPr lang="en-US" dirty="0"/>
          </a:p>
        </p:txBody>
      </p:sp>
      <p:sp>
        <p:nvSpPr>
          <p:cNvPr id="41" name="Text Placeholder 40"/>
          <p:cNvSpPr>
            <a:spLocks noGrp="1"/>
          </p:cNvSpPr>
          <p:nvPr>
            <p:ph type="body" sz="quarter" idx="16"/>
          </p:nvPr>
        </p:nvSpPr>
        <p:spPr/>
        <p:txBody>
          <a:bodyPr/>
          <a:lstStyle/>
          <a:p>
            <a:pPr lvl="0"/>
            <a:r>
              <a:rPr lang="en-US" dirty="0" smtClean="0"/>
              <a:t>When All the Pieces Come Together</a:t>
            </a:r>
            <a:br>
              <a:rPr lang="en-US" dirty="0" smtClean="0"/>
            </a:br>
            <a:r>
              <a:rPr lang="en-US" sz="1200" dirty="0" smtClean="0"/>
              <a:t>Explains the puzzle analogy with respect to sponsored research and its administration</a:t>
            </a:r>
            <a:endParaRPr lang="en-US" dirty="0" smtClean="0"/>
          </a:p>
          <a:p>
            <a:endParaRPr lang="en-US" dirty="0"/>
          </a:p>
        </p:txBody>
      </p:sp>
      <p:sp>
        <p:nvSpPr>
          <p:cNvPr id="42" name="Text Placeholder 41"/>
          <p:cNvSpPr>
            <a:spLocks noGrp="1"/>
          </p:cNvSpPr>
          <p:nvPr>
            <p:ph type="body" sz="quarter" idx="17"/>
          </p:nvPr>
        </p:nvSpPr>
        <p:spPr/>
        <p:txBody>
          <a:bodyPr/>
          <a:lstStyle/>
          <a:p>
            <a:pPr lvl="0"/>
            <a:r>
              <a:rPr lang="en-US" dirty="0" smtClean="0"/>
              <a:t>Who’s Who at Georgia Tech Research Corporation (GTRC)</a:t>
            </a:r>
            <a:br>
              <a:rPr lang="en-US" dirty="0" smtClean="0"/>
            </a:br>
            <a:r>
              <a:rPr lang="en-US" sz="1200" dirty="0" smtClean="0"/>
              <a:t>Will provide a brief overview of important contacts with handout for future reference.</a:t>
            </a:r>
            <a:endParaRPr lang="en-US" dirty="0" smtClean="0"/>
          </a:p>
          <a:p>
            <a:endParaRPr lang="en-US" dirty="0"/>
          </a:p>
        </p:txBody>
      </p:sp>
      <p:sp>
        <p:nvSpPr>
          <p:cNvPr id="43" name="Text Placeholder 42"/>
          <p:cNvSpPr>
            <a:spLocks noGrp="1"/>
          </p:cNvSpPr>
          <p:nvPr>
            <p:ph type="body" sz="quarter" idx="18"/>
          </p:nvPr>
        </p:nvSpPr>
        <p:spPr/>
        <p:txBody>
          <a:bodyPr/>
          <a:lstStyle/>
          <a:p>
            <a:pPr lvl="0"/>
            <a:r>
              <a:rPr lang="en-US" dirty="0" smtClean="0"/>
              <a:t>There’s a Time for Everything… </a:t>
            </a:r>
            <a:br>
              <a:rPr lang="en-US" dirty="0" smtClean="0"/>
            </a:br>
            <a:r>
              <a:rPr lang="en-US" sz="1200" dirty="0" smtClean="0"/>
              <a:t>Reviewing the life span of an NSF award, highlight important timelines for PI and OSP actions and requests.</a:t>
            </a:r>
            <a:endParaRPr lang="en-US" dirty="0" smtClean="0"/>
          </a:p>
          <a:p>
            <a:endParaRPr lang="en-US" dirty="0"/>
          </a:p>
        </p:txBody>
      </p:sp>
      <p:sp>
        <p:nvSpPr>
          <p:cNvPr id="44" name="Text Placeholder 43"/>
          <p:cNvSpPr>
            <a:spLocks noGrp="1"/>
          </p:cNvSpPr>
          <p:nvPr>
            <p:ph type="body" sz="quarter" idx="19"/>
          </p:nvPr>
        </p:nvSpPr>
        <p:spPr/>
        <p:txBody>
          <a:bodyPr/>
          <a:lstStyle/>
          <a:p>
            <a:pPr lvl="0"/>
            <a:r>
              <a:rPr lang="en-US" dirty="0" smtClean="0"/>
              <a:t>And a Place for Everything too! </a:t>
            </a:r>
            <a:br>
              <a:rPr lang="en-US" dirty="0" smtClean="0"/>
            </a:br>
            <a:r>
              <a:rPr lang="en-US" sz="1200" dirty="0" smtClean="0"/>
              <a:t>Discusses where PI and OSP actions and requests happen (</a:t>
            </a:r>
            <a:r>
              <a:rPr lang="en-US" sz="1200" dirty="0" err="1" smtClean="0"/>
              <a:t>Fastlane</a:t>
            </a:r>
            <a:r>
              <a:rPr lang="en-US" sz="1200" dirty="0" smtClean="0"/>
              <a:t>)</a:t>
            </a:r>
          </a:p>
          <a:p>
            <a:pPr lvl="0"/>
            <a:r>
              <a:rPr lang="en-US" sz="1200" dirty="0" smtClean="0"/>
              <a:t>and provides information on where to find resources and tools.</a:t>
            </a:r>
            <a:endParaRPr lang="en-US" dirty="0" smtClean="0"/>
          </a:p>
          <a:p>
            <a:endParaRPr lang="en-US" dirty="0"/>
          </a:p>
        </p:txBody>
      </p:sp>
      <p:sp>
        <p:nvSpPr>
          <p:cNvPr id="45" name="Text Placeholder 44"/>
          <p:cNvSpPr>
            <a:spLocks noGrp="1"/>
          </p:cNvSpPr>
          <p:nvPr>
            <p:ph type="body" sz="quarter" idx="20"/>
          </p:nvPr>
        </p:nvSpPr>
        <p:spPr/>
        <p:txBody>
          <a:bodyPr/>
          <a:lstStyle/>
          <a:p>
            <a:pPr lvl="0"/>
            <a:r>
              <a:rPr lang="en-US" dirty="0" smtClean="0"/>
              <a:t>The Big Picture </a:t>
            </a:r>
          </a:p>
          <a:p>
            <a:pPr lvl="0"/>
            <a:r>
              <a:rPr lang="en-US" sz="1200" dirty="0" smtClean="0"/>
              <a:t>Concluding with the puzzle analogy, presents the result of our</a:t>
            </a:r>
          </a:p>
          <a:p>
            <a:pPr lvl="0"/>
            <a:r>
              <a:rPr lang="en-US" sz="1200" dirty="0"/>
              <a:t>s</a:t>
            </a:r>
            <a:r>
              <a:rPr lang="en-US" sz="1200" dirty="0" smtClean="0"/>
              <a:t>uccessful administration of sponsored research with the NSF.</a:t>
            </a:r>
            <a:endParaRPr lang="en-US" dirty="0" smtClean="0"/>
          </a:p>
          <a:p>
            <a:endParaRPr lang="en-US" dirty="0"/>
          </a:p>
        </p:txBody>
      </p:sp>
      <p:sp>
        <p:nvSpPr>
          <p:cNvPr id="24" name="Trapezoid 23"/>
          <p:cNvSpPr/>
          <p:nvPr/>
        </p:nvSpPr>
        <p:spPr>
          <a:xfrm>
            <a:off x="762000" y="1568970"/>
            <a:ext cx="1600200" cy="533400"/>
          </a:xfrm>
          <a:prstGeom prst="trapezoid">
            <a:avLst/>
          </a:prstGeom>
          <a:solidFill>
            <a:schemeClr val="accent1"/>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US" sz="1600" dirty="0" smtClean="0">
                <a:solidFill>
                  <a:schemeClr val="bg1"/>
                </a:solidFill>
              </a:rPr>
              <a:t>Introduction</a:t>
            </a:r>
            <a:endParaRPr lang="en-US" sz="1600" dirty="0">
              <a:solidFill>
                <a:schemeClr val="bg1"/>
              </a:solidFill>
            </a:endParaRPr>
          </a:p>
        </p:txBody>
      </p:sp>
      <p:sp>
        <p:nvSpPr>
          <p:cNvPr id="46" name="Text Placeholder 45"/>
          <p:cNvSpPr>
            <a:spLocks noGrp="1"/>
          </p:cNvSpPr>
          <p:nvPr>
            <p:ph type="body" sz="quarter" idx="15"/>
          </p:nvPr>
        </p:nvSpPr>
        <p:spPr>
          <a:xfrm>
            <a:off x="2423410" y="3048000"/>
            <a:ext cx="6629400" cy="838200"/>
          </a:xfrm>
        </p:spPr>
        <p:txBody>
          <a:bodyPr>
            <a:normAutofit/>
          </a:bodyPr>
          <a:lstStyle/>
          <a:p>
            <a:pPr lvl="0"/>
            <a:r>
              <a:rPr lang="en-US" dirty="0" smtClean="0"/>
              <a:t> NSF Grants From Conception to Completion</a:t>
            </a:r>
            <a:br>
              <a:rPr lang="en-US" dirty="0" smtClean="0"/>
            </a:br>
            <a:r>
              <a:rPr lang="en-US" sz="1200" dirty="0" smtClean="0"/>
              <a:t>Discusses the entire life of an NSF award, beginning with finding funding, proposal submission, award management, extensions, and close-out.</a:t>
            </a:r>
            <a:endParaRPr lang="en-US" dirty="0" smtClean="0"/>
          </a:p>
          <a:p>
            <a:endParaRPr lang="en-US" dirty="0"/>
          </a:p>
        </p:txBody>
      </p:sp>
      <p:sp>
        <p:nvSpPr>
          <p:cNvPr id="25" name="Trapezoid 24"/>
          <p:cNvSpPr/>
          <p:nvPr/>
        </p:nvSpPr>
        <p:spPr>
          <a:xfrm>
            <a:off x="762000" y="2285250"/>
            <a:ext cx="1600200" cy="533400"/>
          </a:xfrm>
          <a:prstGeom prst="trapezoid">
            <a:avLst/>
          </a:prstGeom>
          <a:solidFill>
            <a:schemeClr val="accent2"/>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US" sz="1600" dirty="0" smtClean="0">
                <a:solidFill>
                  <a:schemeClr val="bg1"/>
                </a:solidFill>
              </a:rPr>
              <a:t>Who</a:t>
            </a:r>
            <a:endParaRPr lang="en-US" sz="1600" dirty="0">
              <a:solidFill>
                <a:schemeClr val="bg1"/>
              </a:solidFill>
            </a:endParaRPr>
          </a:p>
        </p:txBody>
      </p:sp>
      <p:sp>
        <p:nvSpPr>
          <p:cNvPr id="31" name="Trapezoid 30"/>
          <p:cNvSpPr/>
          <p:nvPr/>
        </p:nvSpPr>
        <p:spPr>
          <a:xfrm>
            <a:off x="762000" y="3001530"/>
            <a:ext cx="1600200" cy="533400"/>
          </a:xfrm>
          <a:prstGeom prst="trapezoid">
            <a:avLst/>
          </a:prstGeom>
          <a:solidFill>
            <a:schemeClr val="accent3"/>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US" sz="1600" dirty="0" smtClean="0">
                <a:solidFill>
                  <a:schemeClr val="bg1"/>
                </a:solidFill>
              </a:rPr>
              <a:t>What</a:t>
            </a:r>
            <a:endParaRPr lang="en-US" sz="1600" dirty="0">
              <a:solidFill>
                <a:schemeClr val="bg1"/>
              </a:solidFill>
            </a:endParaRPr>
          </a:p>
        </p:txBody>
      </p:sp>
      <p:sp>
        <p:nvSpPr>
          <p:cNvPr id="32" name="Trapezoid 31"/>
          <p:cNvSpPr/>
          <p:nvPr/>
        </p:nvSpPr>
        <p:spPr>
          <a:xfrm>
            <a:off x="762000" y="3717810"/>
            <a:ext cx="1600200" cy="533400"/>
          </a:xfrm>
          <a:prstGeom prst="trapezoid">
            <a:avLst/>
          </a:prstGeom>
          <a:solidFill>
            <a:schemeClr val="accent4"/>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US" sz="1600" dirty="0" smtClean="0">
                <a:solidFill>
                  <a:schemeClr val="bg1"/>
                </a:solidFill>
              </a:rPr>
              <a:t>When</a:t>
            </a:r>
            <a:endParaRPr lang="en-US" sz="1600" dirty="0">
              <a:solidFill>
                <a:schemeClr val="bg1"/>
              </a:solidFill>
            </a:endParaRPr>
          </a:p>
        </p:txBody>
      </p:sp>
      <p:sp>
        <p:nvSpPr>
          <p:cNvPr id="33" name="Trapezoid 32"/>
          <p:cNvSpPr/>
          <p:nvPr/>
        </p:nvSpPr>
        <p:spPr>
          <a:xfrm>
            <a:off x="762000" y="4434090"/>
            <a:ext cx="1600200" cy="533400"/>
          </a:xfrm>
          <a:prstGeom prst="trapezoid">
            <a:avLst/>
          </a:prstGeom>
          <a:solidFill>
            <a:schemeClr val="accent5"/>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US" sz="1600" dirty="0" smtClean="0">
                <a:solidFill>
                  <a:schemeClr val="bg1"/>
                </a:solidFill>
              </a:rPr>
              <a:t>Where</a:t>
            </a:r>
            <a:endParaRPr lang="en-US" sz="1600" dirty="0">
              <a:solidFill>
                <a:schemeClr val="bg1"/>
              </a:solidFill>
            </a:endParaRPr>
          </a:p>
        </p:txBody>
      </p:sp>
      <p:sp>
        <p:nvSpPr>
          <p:cNvPr id="34" name="Trapezoid 33"/>
          <p:cNvSpPr/>
          <p:nvPr/>
        </p:nvSpPr>
        <p:spPr>
          <a:xfrm>
            <a:off x="762000" y="5150370"/>
            <a:ext cx="1600200" cy="533400"/>
          </a:xfrm>
          <a:prstGeom prst="trapezoid">
            <a:avLst/>
          </a:prstGeom>
          <a:solidFill>
            <a:schemeClr val="accent6"/>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US" sz="1600" dirty="0" smtClean="0">
                <a:solidFill>
                  <a:schemeClr val="bg1"/>
                </a:solidFill>
              </a:rPr>
              <a:t>Why and Closing</a:t>
            </a:r>
            <a:endParaRPr lang="en-US" sz="1600" dirty="0">
              <a:solidFill>
                <a:schemeClr val="bg1"/>
              </a:solidFill>
            </a:endParaRPr>
          </a:p>
        </p:txBody>
      </p:sp>
    </p:spTree>
    <p:extLst>
      <p:ext uri="{BB962C8B-B14F-4D97-AF65-F5344CB8AC3E}">
        <p14:creationId xmlns:p14="http://schemas.microsoft.com/office/powerpoint/2010/main" val="42803615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half" idx="2"/>
          </p:nvPr>
        </p:nvSpPr>
        <p:spPr>
          <a:xfrm>
            <a:off x="2057400" y="1752600"/>
            <a:ext cx="5715000" cy="1600199"/>
          </a:xfrm>
        </p:spPr>
        <p:txBody>
          <a:bodyPr>
            <a:normAutofit lnSpcReduction="10000"/>
          </a:bodyPr>
          <a:lstStyle/>
          <a:p>
            <a:pPr marL="0" indent="0">
              <a:buNone/>
            </a:pPr>
            <a:r>
              <a:rPr lang="en-US" u="sng" dirty="0" smtClean="0"/>
              <a:t>Georgia Tech Applied Research Corporation (GTARC)</a:t>
            </a:r>
          </a:p>
          <a:p>
            <a:pPr lvl="2"/>
            <a:r>
              <a:rPr lang="en-US" dirty="0" smtClean="0"/>
              <a:t>501 (c)(3) not-for-profit organization</a:t>
            </a:r>
          </a:p>
          <a:p>
            <a:pPr lvl="2"/>
            <a:r>
              <a:rPr lang="en-US" dirty="0" smtClean="0"/>
              <a:t>Serves as the contracting entity for GTRI</a:t>
            </a:r>
          </a:p>
          <a:p>
            <a:pPr lvl="2"/>
            <a:r>
              <a:rPr lang="en-US" dirty="0" smtClean="0"/>
              <a:t>GTARC is to GTRI as GTRC is to Georgia Tech</a:t>
            </a:r>
          </a:p>
          <a:p>
            <a:pPr lvl="2"/>
            <a:r>
              <a:rPr lang="en-US" dirty="0" smtClean="0"/>
              <a:t>Collaborations with GTRI should be handled through this office (interdivisional transfers)</a:t>
            </a:r>
          </a:p>
          <a:p>
            <a:pPr lvl="2"/>
            <a:endParaRPr lang="en-US" dirty="0"/>
          </a:p>
        </p:txBody>
      </p:sp>
      <p:sp>
        <p:nvSpPr>
          <p:cNvPr id="31" name="Content Placeholder 30"/>
          <p:cNvSpPr>
            <a:spLocks noGrp="1"/>
          </p:cNvSpPr>
          <p:nvPr>
            <p:ph sz="half" idx="15"/>
          </p:nvPr>
        </p:nvSpPr>
        <p:spPr>
          <a:xfrm>
            <a:off x="1905000" y="3200400"/>
            <a:ext cx="5562600" cy="2057400"/>
          </a:xfrm>
        </p:spPr>
        <p:txBody>
          <a:bodyPr>
            <a:normAutofit/>
          </a:bodyPr>
          <a:lstStyle/>
          <a:p>
            <a:pPr marL="0" indent="0">
              <a:buNone/>
            </a:pPr>
            <a:r>
              <a:rPr lang="en-US" u="sng" dirty="0" smtClean="0"/>
              <a:t>Conflicts of Interests Management Office</a:t>
            </a:r>
          </a:p>
          <a:p>
            <a:pPr lvl="2"/>
            <a:r>
              <a:rPr lang="en-US" dirty="0" smtClean="0"/>
              <a:t>helps </a:t>
            </a:r>
            <a:r>
              <a:rPr lang="en-US" dirty="0"/>
              <a:t>manage conflict of interest issues that may arise from institutional, faculty, and staff relationships with external </a:t>
            </a:r>
            <a:r>
              <a:rPr lang="en-US" dirty="0" smtClean="0"/>
              <a:t>organizations</a:t>
            </a:r>
            <a:endParaRPr lang="en-US" dirty="0"/>
          </a:p>
          <a:p>
            <a:pPr lvl="2"/>
            <a:r>
              <a:rPr lang="en-US" dirty="0" smtClean="0"/>
              <a:t>ensures </a:t>
            </a:r>
            <a:r>
              <a:rPr lang="en-US" dirty="0"/>
              <a:t>timely and effective reporting as </a:t>
            </a:r>
            <a:r>
              <a:rPr lang="en-US" dirty="0" smtClean="0"/>
              <a:t>required </a:t>
            </a:r>
            <a:r>
              <a:rPr lang="en-US" dirty="0"/>
              <a:t>by federal regulations and university </a:t>
            </a:r>
            <a:r>
              <a:rPr lang="en-US" dirty="0" smtClean="0"/>
              <a:t>policies</a:t>
            </a:r>
          </a:p>
          <a:p>
            <a:pPr lvl="2"/>
            <a:endParaRPr lang="en-US" dirty="0" smtClean="0"/>
          </a:p>
          <a:p>
            <a:endParaRPr lang="en-US" dirty="0"/>
          </a:p>
        </p:txBody>
      </p:sp>
      <p:sp>
        <p:nvSpPr>
          <p:cNvPr id="6" name="Title 5"/>
          <p:cNvSpPr>
            <a:spLocks noGrp="1"/>
          </p:cNvSpPr>
          <p:nvPr>
            <p:ph type="title"/>
          </p:nvPr>
        </p:nvSpPr>
        <p:spPr/>
        <p:txBody>
          <a:bodyPr/>
          <a:lstStyle/>
          <a:p>
            <a:r>
              <a:rPr lang="en-US" dirty="0" smtClean="0"/>
              <a:t>Who’s Who at GTRC</a:t>
            </a:r>
            <a:endParaRPr lang="en-US" dirty="0"/>
          </a:p>
        </p:txBody>
      </p:sp>
      <p:sp>
        <p:nvSpPr>
          <p:cNvPr id="9" name="Text Placeholder 8"/>
          <p:cNvSpPr>
            <a:spLocks noGrp="1"/>
          </p:cNvSpPr>
          <p:nvPr>
            <p:ph type="body" sz="quarter" idx="13"/>
          </p:nvPr>
        </p:nvSpPr>
        <p:spPr>
          <a:xfrm>
            <a:off x="533400" y="914400"/>
            <a:ext cx="8251200" cy="914400"/>
          </a:xfrm>
        </p:spPr>
        <p:txBody>
          <a:bodyPr>
            <a:normAutofit fontScale="55000" lnSpcReduction="20000"/>
          </a:bodyPr>
          <a:lstStyle/>
          <a:p>
            <a:r>
              <a:rPr lang="en-US" sz="2500" dirty="0" smtClean="0"/>
              <a:t>The </a:t>
            </a:r>
            <a:r>
              <a:rPr lang="en-US" sz="2500" b="1" dirty="0" smtClean="0"/>
              <a:t>Georgia Tech Research Corporation (GTRC</a:t>
            </a:r>
            <a:r>
              <a:rPr lang="en-US" sz="2500" dirty="0" smtClean="0"/>
              <a:t>) is the contracting agency for all</a:t>
            </a:r>
            <a:br>
              <a:rPr lang="en-US" sz="2500" dirty="0" smtClean="0"/>
            </a:br>
            <a:r>
              <a:rPr lang="en-US" sz="2500" dirty="0" smtClean="0"/>
              <a:t>sponsored research activities at Georgia Tech. There are many offices and departments to assist you with every aspect of your sponsored research activities.  Today’s focus is on sponsored research with the National Science Foundation (NSF), but below is a brief overview of GTRC and the important office and contacts</a:t>
            </a:r>
            <a:r>
              <a:rPr lang="en-US" dirty="0" smtClean="0"/>
              <a:t>.</a:t>
            </a:r>
            <a:endParaRPr lang="en-US" dirty="0"/>
          </a:p>
        </p:txBody>
      </p:sp>
      <p:pic>
        <p:nvPicPr>
          <p:cNvPr id="13" name="Content Placeholder 12" descr="single_piece.png"/>
          <p:cNvPicPr>
            <a:picLocks noGrp="1" noChangeAspect="1"/>
          </p:cNvPicPr>
          <p:nvPr>
            <p:ph sz="half" idx="1"/>
          </p:nvPr>
        </p:nvPicPr>
        <p:blipFill>
          <a:blip r:embed="rId3">
            <a:duotone>
              <a:schemeClr val="accent1">
                <a:shade val="45000"/>
                <a:satMod val="135000"/>
              </a:schemeClr>
              <a:prstClr val="white"/>
            </a:duotone>
          </a:blip>
          <a:stretch>
            <a:fillRect/>
          </a:stretch>
        </p:blipFill>
        <p:spPr>
          <a:xfrm>
            <a:off x="-152400" y="1524000"/>
            <a:ext cx="2199710" cy="2057400"/>
          </a:xfrm>
        </p:spPr>
      </p:pic>
      <p:pic>
        <p:nvPicPr>
          <p:cNvPr id="14" name="Content Placeholder 13" descr="single_piece.png"/>
          <p:cNvPicPr>
            <a:picLocks noGrp="1" noChangeAspect="1"/>
          </p:cNvPicPr>
          <p:nvPr>
            <p:ph sz="half" idx="14"/>
          </p:nvPr>
        </p:nvPicPr>
        <p:blipFill>
          <a:blip r:embed="rId3">
            <a:duotone>
              <a:prstClr val="black"/>
              <a:schemeClr val="accent5">
                <a:tint val="45000"/>
                <a:satMod val="400000"/>
              </a:schemeClr>
            </a:duotone>
          </a:blip>
          <a:stretch>
            <a:fillRect/>
          </a:stretch>
        </p:blipFill>
        <p:spPr>
          <a:xfrm>
            <a:off x="6944290" y="1524000"/>
            <a:ext cx="2199710" cy="2057400"/>
          </a:xfrm>
        </p:spPr>
      </p:pic>
      <p:sp>
        <p:nvSpPr>
          <p:cNvPr id="11" name="Content Placeholder 7"/>
          <p:cNvSpPr txBox="1">
            <a:spLocks/>
          </p:cNvSpPr>
          <p:nvPr/>
        </p:nvSpPr>
        <p:spPr>
          <a:xfrm>
            <a:off x="304800" y="4724400"/>
            <a:ext cx="5715000" cy="2057399"/>
          </a:xfrm>
          <a:prstGeom prst="rect">
            <a:avLst/>
          </a:prstGeom>
        </p:spPr>
        <p:txBody>
          <a:bodyPr vert="horz" lIns="91440" tIns="45720" rIns="91440" bIns="45720" rtlCol="0">
            <a:normAutofit/>
          </a:bodyPr>
          <a:lstStyle>
            <a:lvl1pPr marL="173038" indent="-173038" algn="l" defTabSz="914400" rtl="0" eaLnBrk="1" latinLnBrk="0" hangingPunct="1">
              <a:lnSpc>
                <a:spcPct val="100000"/>
              </a:lnSpc>
              <a:spcBef>
                <a:spcPct val="20000"/>
              </a:spcBef>
              <a:buClr>
                <a:schemeClr val="bg2"/>
              </a:buClr>
              <a:buSzPct val="70000"/>
              <a:buFont typeface="Arial" pitchFamily="34" charset="0"/>
              <a:buChar char="•"/>
              <a:defRPr sz="1800" kern="1200">
                <a:solidFill>
                  <a:schemeClr val="bg2"/>
                </a:solidFill>
                <a:latin typeface="+mn-lt"/>
                <a:ea typeface="+mn-ea"/>
                <a:cs typeface="Segoe UI" pitchFamily="34" charset="0"/>
              </a:defRPr>
            </a:lvl1pPr>
            <a:lvl2pPr marL="627063" indent="-169863" algn="l" defTabSz="914400" rtl="0" eaLnBrk="1" latinLnBrk="0" hangingPunct="1">
              <a:lnSpc>
                <a:spcPct val="100000"/>
              </a:lnSpc>
              <a:spcBef>
                <a:spcPct val="20000"/>
              </a:spcBef>
              <a:buClr>
                <a:schemeClr val="bg2"/>
              </a:buClr>
              <a:buSzPct val="70000"/>
              <a:buFont typeface="Arial" pitchFamily="34" charset="0"/>
              <a:buChar char="•"/>
              <a:defRPr sz="1800" kern="1200">
                <a:solidFill>
                  <a:schemeClr val="bg2"/>
                </a:solidFill>
                <a:latin typeface="+mn-lt"/>
                <a:ea typeface="+mn-ea"/>
                <a:cs typeface="Segoe UI" pitchFamily="34" charset="0"/>
              </a:defRPr>
            </a:lvl2pPr>
            <a:lvl3pPr marL="1030288" indent="-115888" algn="l" defTabSz="914400" rtl="0" eaLnBrk="1" latinLnBrk="0" hangingPunct="1">
              <a:lnSpc>
                <a:spcPct val="100000"/>
              </a:lnSpc>
              <a:spcBef>
                <a:spcPct val="20000"/>
              </a:spcBef>
              <a:buClr>
                <a:schemeClr val="bg2"/>
              </a:buClr>
              <a:buSzPct val="70000"/>
              <a:buFont typeface="Arial" pitchFamily="34" charset="0"/>
              <a:buChar char="•"/>
              <a:defRPr sz="1400" kern="1200">
                <a:solidFill>
                  <a:schemeClr val="bg2"/>
                </a:solidFill>
                <a:latin typeface="+mn-lt"/>
                <a:ea typeface="+mn-ea"/>
                <a:cs typeface="Segoe UI" pitchFamily="34" charset="0"/>
              </a:defRPr>
            </a:lvl3pPr>
            <a:lvl4pPr marL="1482725" indent="-111125" algn="l" defTabSz="914400" rtl="0" eaLnBrk="1" latinLnBrk="0" hangingPunct="1">
              <a:lnSpc>
                <a:spcPct val="100000"/>
              </a:lnSpc>
              <a:spcBef>
                <a:spcPct val="20000"/>
              </a:spcBef>
              <a:buClr>
                <a:schemeClr val="bg2"/>
              </a:buClr>
              <a:buSzPct val="70000"/>
              <a:buFont typeface="Arial" pitchFamily="34" charset="0"/>
              <a:buChar char="•"/>
              <a:defRPr sz="1400" kern="1200">
                <a:solidFill>
                  <a:schemeClr val="bg2"/>
                </a:solidFill>
                <a:latin typeface="+mn-lt"/>
                <a:ea typeface="+mn-ea"/>
                <a:cs typeface="Segoe UI" pitchFamily="34" charset="0"/>
              </a:defRPr>
            </a:lvl4pPr>
            <a:lvl5pPr marL="1944688" indent="-115888" algn="l" defTabSz="914400" rtl="0" eaLnBrk="1" latinLnBrk="0" hangingPunct="1">
              <a:lnSpc>
                <a:spcPct val="100000"/>
              </a:lnSpc>
              <a:spcBef>
                <a:spcPct val="20000"/>
              </a:spcBef>
              <a:buClr>
                <a:schemeClr val="bg2"/>
              </a:buClr>
              <a:buSzPct val="70000"/>
              <a:buFont typeface="Arial" pitchFamily="34" charset="0"/>
              <a:buChar char="•"/>
              <a:defRPr sz="1400" kern="1200">
                <a:solidFill>
                  <a:schemeClr val="bg2"/>
                </a:solidFill>
                <a:latin typeface="+mn-lt"/>
                <a:ea typeface="+mn-ea"/>
                <a:cs typeface="Segoe UI" pitchFamily="34" charset="0"/>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buNone/>
            </a:pPr>
            <a:r>
              <a:rPr lang="en-US" u="sng" dirty="0" smtClean="0"/>
              <a:t>Office of Industry Engagement</a:t>
            </a:r>
          </a:p>
          <a:p>
            <a:pPr lvl="2"/>
            <a:r>
              <a:rPr lang="en-US" dirty="0" smtClean="0"/>
              <a:t>promotes </a:t>
            </a:r>
            <a:r>
              <a:rPr lang="en-US" dirty="0"/>
              <a:t>partnerships with industry, </a:t>
            </a:r>
            <a:r>
              <a:rPr lang="en-US" dirty="0" smtClean="0"/>
              <a:t/>
            </a:r>
            <a:br>
              <a:rPr lang="en-US" dirty="0" smtClean="0"/>
            </a:br>
            <a:r>
              <a:rPr lang="en-US" dirty="0" smtClean="0"/>
              <a:t>government</a:t>
            </a:r>
            <a:r>
              <a:rPr lang="en-US" dirty="0"/>
              <a:t>, and </a:t>
            </a:r>
            <a:r>
              <a:rPr lang="en-US" dirty="0" smtClean="0"/>
              <a:t>non-profits</a:t>
            </a:r>
          </a:p>
          <a:p>
            <a:pPr lvl="2"/>
            <a:r>
              <a:rPr lang="en-US" dirty="0" smtClean="0"/>
              <a:t>serves </a:t>
            </a:r>
            <a:r>
              <a:rPr lang="en-US" dirty="0"/>
              <a:t>as a one-stop shop for anyone </a:t>
            </a:r>
            <a:r>
              <a:rPr lang="en-US" dirty="0" smtClean="0"/>
              <a:t/>
            </a:r>
            <a:br>
              <a:rPr lang="en-US" dirty="0" smtClean="0"/>
            </a:br>
            <a:r>
              <a:rPr lang="en-US" dirty="0" smtClean="0"/>
              <a:t>interested </a:t>
            </a:r>
            <a:r>
              <a:rPr lang="en-US" dirty="0"/>
              <a:t>in pursuing strategic collaborations through sponsored research, international research, licensing, and new venture agreements</a:t>
            </a:r>
            <a:r>
              <a:rPr lang="en-US" dirty="0" smtClean="0"/>
              <a:t>.</a:t>
            </a:r>
          </a:p>
        </p:txBody>
      </p:sp>
    </p:spTree>
    <p:extLst>
      <p:ext uri="{BB962C8B-B14F-4D97-AF65-F5344CB8AC3E}">
        <p14:creationId xmlns:p14="http://schemas.microsoft.com/office/powerpoint/2010/main" val="41194698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half" idx="2"/>
          </p:nvPr>
        </p:nvSpPr>
        <p:spPr>
          <a:xfrm>
            <a:off x="2971800" y="1524000"/>
            <a:ext cx="5715000" cy="2133600"/>
          </a:xfrm>
        </p:spPr>
        <p:txBody>
          <a:bodyPr>
            <a:normAutofit lnSpcReduction="10000"/>
          </a:bodyPr>
          <a:lstStyle/>
          <a:p>
            <a:pPr marL="0" indent="0">
              <a:buNone/>
            </a:pPr>
            <a:r>
              <a:rPr lang="en-US" u="sng" dirty="0" smtClean="0"/>
              <a:t>Office of Research Integrity </a:t>
            </a:r>
            <a:r>
              <a:rPr lang="en-US" u="sng" dirty="0" smtClean="0"/>
              <a:t>Assurance (ORIA)</a:t>
            </a:r>
            <a:endParaRPr lang="en-US" u="sng" dirty="0" smtClean="0"/>
          </a:p>
          <a:p>
            <a:pPr lvl="2"/>
            <a:r>
              <a:rPr lang="en-US" dirty="0" smtClean="0"/>
              <a:t>Promotes responsible conduct of research</a:t>
            </a:r>
          </a:p>
          <a:p>
            <a:pPr lvl="2"/>
            <a:r>
              <a:rPr lang="en-US" dirty="0" smtClean="0"/>
              <a:t>Collaborates with PIs and departments on sponsored research that involves human subjects, </a:t>
            </a:r>
            <a:r>
              <a:rPr lang="en-US" dirty="0"/>
              <a:t>the use of animal models, the application of export controls, compliance with the conflicts of interest policy, and administration of recombinant DNA regulations</a:t>
            </a:r>
            <a:r>
              <a:rPr lang="en-US" dirty="0" smtClean="0"/>
              <a:t>.</a:t>
            </a:r>
          </a:p>
          <a:p>
            <a:pPr lvl="2"/>
            <a:r>
              <a:rPr lang="en-US" dirty="0" smtClean="0"/>
              <a:t>Depending on function, process goes through different department of this office at different times</a:t>
            </a:r>
            <a:endParaRPr lang="en-US" dirty="0"/>
          </a:p>
          <a:p>
            <a:pPr lvl="2"/>
            <a:endParaRPr lang="en-US" dirty="0" smtClean="0"/>
          </a:p>
        </p:txBody>
      </p:sp>
      <p:sp>
        <p:nvSpPr>
          <p:cNvPr id="31" name="Content Placeholder 30"/>
          <p:cNvSpPr>
            <a:spLocks noGrp="1"/>
          </p:cNvSpPr>
          <p:nvPr>
            <p:ph sz="half" idx="15"/>
          </p:nvPr>
        </p:nvSpPr>
        <p:spPr>
          <a:xfrm>
            <a:off x="2514600" y="5410200"/>
            <a:ext cx="3657600" cy="2057400"/>
          </a:xfrm>
        </p:spPr>
        <p:txBody>
          <a:bodyPr>
            <a:normAutofit/>
          </a:bodyPr>
          <a:lstStyle/>
          <a:p>
            <a:pPr marL="0" indent="0">
              <a:buNone/>
            </a:pPr>
            <a:r>
              <a:rPr lang="en-US" u="sng" dirty="0" smtClean="0"/>
              <a:t>Other Important Offices</a:t>
            </a:r>
          </a:p>
          <a:p>
            <a:pPr lvl="2"/>
            <a:r>
              <a:rPr lang="en-US" dirty="0" smtClean="0"/>
              <a:t>Grants and Contract Accounting</a:t>
            </a:r>
          </a:p>
          <a:p>
            <a:pPr lvl="2"/>
            <a:r>
              <a:rPr lang="en-US" dirty="0" smtClean="0"/>
              <a:t>Environmental Health and Safety</a:t>
            </a:r>
          </a:p>
          <a:p>
            <a:pPr lvl="2"/>
            <a:endParaRPr lang="en-US" dirty="0" smtClean="0"/>
          </a:p>
          <a:p>
            <a:endParaRPr lang="en-US" dirty="0"/>
          </a:p>
        </p:txBody>
      </p:sp>
      <p:sp>
        <p:nvSpPr>
          <p:cNvPr id="6" name="Title 5"/>
          <p:cNvSpPr>
            <a:spLocks noGrp="1"/>
          </p:cNvSpPr>
          <p:nvPr>
            <p:ph type="title"/>
          </p:nvPr>
        </p:nvSpPr>
        <p:spPr/>
        <p:txBody>
          <a:bodyPr/>
          <a:lstStyle/>
          <a:p>
            <a:r>
              <a:rPr lang="en-US" dirty="0" smtClean="0"/>
              <a:t>Who’s Who at GTRC</a:t>
            </a:r>
            <a:endParaRPr lang="en-US" dirty="0"/>
          </a:p>
        </p:txBody>
      </p:sp>
      <p:pic>
        <p:nvPicPr>
          <p:cNvPr id="13" name="Content Placeholder 12" descr="single_piece.png"/>
          <p:cNvPicPr>
            <a:picLocks noGrp="1" noChangeAspect="1"/>
          </p:cNvPicPr>
          <p:nvPr>
            <p:ph sz="half" idx="1"/>
          </p:nvPr>
        </p:nvPicPr>
        <p:blipFill>
          <a:blip r:embed="rId3">
            <a:duotone>
              <a:schemeClr val="accent1">
                <a:shade val="45000"/>
                <a:satMod val="135000"/>
              </a:schemeClr>
              <a:prstClr val="white"/>
            </a:duotone>
          </a:blip>
          <a:stretch>
            <a:fillRect/>
          </a:stretch>
        </p:blipFill>
        <p:spPr>
          <a:xfrm>
            <a:off x="538445" y="1524000"/>
            <a:ext cx="2199710" cy="2057400"/>
          </a:xfrm>
        </p:spPr>
      </p:pic>
      <p:pic>
        <p:nvPicPr>
          <p:cNvPr id="14" name="Content Placeholder 13" descr="single_piece.png"/>
          <p:cNvPicPr>
            <a:picLocks noGrp="1" noChangeAspect="1"/>
          </p:cNvPicPr>
          <p:nvPr>
            <p:ph sz="half" idx="14"/>
          </p:nvPr>
        </p:nvPicPr>
        <p:blipFill>
          <a:blip r:embed="rId3">
            <a:duotone>
              <a:prstClr val="black"/>
              <a:schemeClr val="accent5">
                <a:tint val="45000"/>
                <a:satMod val="400000"/>
              </a:schemeClr>
            </a:duotone>
          </a:blip>
          <a:stretch>
            <a:fillRect/>
          </a:stretch>
        </p:blipFill>
        <p:spPr>
          <a:xfrm>
            <a:off x="538445" y="3638550"/>
            <a:ext cx="2199710" cy="2057400"/>
          </a:xfrm>
        </p:spPr>
      </p:pic>
      <p:sp>
        <p:nvSpPr>
          <p:cNvPr id="10" name="Content Placeholder 7"/>
          <p:cNvSpPr txBox="1">
            <a:spLocks/>
          </p:cNvSpPr>
          <p:nvPr/>
        </p:nvSpPr>
        <p:spPr>
          <a:xfrm>
            <a:off x="2209800" y="3581400"/>
            <a:ext cx="5715000" cy="2057399"/>
          </a:xfrm>
          <a:prstGeom prst="rect">
            <a:avLst/>
          </a:prstGeom>
        </p:spPr>
        <p:txBody>
          <a:bodyPr vert="horz" lIns="91440" tIns="45720" rIns="91440" bIns="45720" rtlCol="0">
            <a:normAutofit/>
          </a:bodyPr>
          <a:lstStyle>
            <a:lvl1pPr marL="173038" indent="-173038" algn="l" defTabSz="914400" rtl="0" eaLnBrk="1" latinLnBrk="0" hangingPunct="1">
              <a:lnSpc>
                <a:spcPct val="100000"/>
              </a:lnSpc>
              <a:spcBef>
                <a:spcPct val="20000"/>
              </a:spcBef>
              <a:buClr>
                <a:schemeClr val="bg2"/>
              </a:buClr>
              <a:buSzPct val="70000"/>
              <a:buFont typeface="Arial" pitchFamily="34" charset="0"/>
              <a:buChar char="•"/>
              <a:defRPr sz="1800" kern="1200">
                <a:solidFill>
                  <a:schemeClr val="bg2"/>
                </a:solidFill>
                <a:latin typeface="+mn-lt"/>
                <a:ea typeface="+mn-ea"/>
                <a:cs typeface="Segoe UI" pitchFamily="34" charset="0"/>
              </a:defRPr>
            </a:lvl1pPr>
            <a:lvl2pPr marL="627063" indent="-169863" algn="l" defTabSz="914400" rtl="0" eaLnBrk="1" latinLnBrk="0" hangingPunct="1">
              <a:lnSpc>
                <a:spcPct val="100000"/>
              </a:lnSpc>
              <a:spcBef>
                <a:spcPct val="20000"/>
              </a:spcBef>
              <a:buClr>
                <a:schemeClr val="bg2"/>
              </a:buClr>
              <a:buSzPct val="70000"/>
              <a:buFont typeface="Arial" pitchFamily="34" charset="0"/>
              <a:buChar char="•"/>
              <a:defRPr sz="1800" kern="1200">
                <a:solidFill>
                  <a:schemeClr val="bg2"/>
                </a:solidFill>
                <a:latin typeface="+mn-lt"/>
                <a:ea typeface="+mn-ea"/>
                <a:cs typeface="Segoe UI" pitchFamily="34" charset="0"/>
              </a:defRPr>
            </a:lvl2pPr>
            <a:lvl3pPr marL="1030288" indent="-115888" algn="l" defTabSz="914400" rtl="0" eaLnBrk="1" latinLnBrk="0" hangingPunct="1">
              <a:lnSpc>
                <a:spcPct val="100000"/>
              </a:lnSpc>
              <a:spcBef>
                <a:spcPct val="20000"/>
              </a:spcBef>
              <a:buClr>
                <a:schemeClr val="bg2"/>
              </a:buClr>
              <a:buSzPct val="70000"/>
              <a:buFont typeface="Arial" pitchFamily="34" charset="0"/>
              <a:buChar char="•"/>
              <a:defRPr sz="1400" kern="1200">
                <a:solidFill>
                  <a:schemeClr val="bg2"/>
                </a:solidFill>
                <a:latin typeface="+mn-lt"/>
                <a:ea typeface="+mn-ea"/>
                <a:cs typeface="Segoe UI" pitchFamily="34" charset="0"/>
              </a:defRPr>
            </a:lvl3pPr>
            <a:lvl4pPr marL="1482725" indent="-111125" algn="l" defTabSz="914400" rtl="0" eaLnBrk="1" latinLnBrk="0" hangingPunct="1">
              <a:lnSpc>
                <a:spcPct val="100000"/>
              </a:lnSpc>
              <a:spcBef>
                <a:spcPct val="20000"/>
              </a:spcBef>
              <a:buClr>
                <a:schemeClr val="bg2"/>
              </a:buClr>
              <a:buSzPct val="70000"/>
              <a:buFont typeface="Arial" pitchFamily="34" charset="0"/>
              <a:buChar char="•"/>
              <a:defRPr sz="1400" kern="1200">
                <a:solidFill>
                  <a:schemeClr val="bg2"/>
                </a:solidFill>
                <a:latin typeface="+mn-lt"/>
                <a:ea typeface="+mn-ea"/>
                <a:cs typeface="Segoe UI" pitchFamily="34" charset="0"/>
              </a:defRPr>
            </a:lvl4pPr>
            <a:lvl5pPr marL="1944688" indent="-115888" algn="l" defTabSz="914400" rtl="0" eaLnBrk="1" latinLnBrk="0" hangingPunct="1">
              <a:lnSpc>
                <a:spcPct val="100000"/>
              </a:lnSpc>
              <a:spcBef>
                <a:spcPct val="20000"/>
              </a:spcBef>
              <a:buClr>
                <a:schemeClr val="bg2"/>
              </a:buClr>
              <a:buSzPct val="70000"/>
              <a:buFont typeface="Arial" pitchFamily="34" charset="0"/>
              <a:buChar char="•"/>
              <a:defRPr sz="1400" kern="1200">
                <a:solidFill>
                  <a:schemeClr val="bg2"/>
                </a:solidFill>
                <a:latin typeface="+mn-lt"/>
                <a:ea typeface="+mn-ea"/>
                <a:cs typeface="Segoe UI" pitchFamily="34" charset="0"/>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buNone/>
            </a:pPr>
            <a:r>
              <a:rPr lang="en-US" u="sng" dirty="0" smtClean="0"/>
              <a:t>Office of Sponsored Programs (OSP)</a:t>
            </a:r>
          </a:p>
          <a:p>
            <a:pPr lvl="2"/>
            <a:r>
              <a:rPr lang="en-US" dirty="0"/>
              <a:t>manages all pre-award and non-financial post-award matters for externally sponsored grants and </a:t>
            </a:r>
            <a:r>
              <a:rPr lang="en-US" dirty="0" smtClean="0"/>
              <a:t>contracts</a:t>
            </a:r>
          </a:p>
          <a:p>
            <a:pPr lvl="2"/>
            <a:r>
              <a:rPr lang="en-US" dirty="0" smtClean="0"/>
              <a:t>broken up into teams by sponsors</a:t>
            </a:r>
          </a:p>
          <a:p>
            <a:pPr lvl="2"/>
            <a:r>
              <a:rPr lang="en-US" dirty="0" smtClean="0"/>
              <a:t>works with every other office within GTRC</a:t>
            </a:r>
            <a:br>
              <a:rPr lang="en-US" dirty="0" smtClean="0"/>
            </a:br>
            <a:r>
              <a:rPr lang="en-US" dirty="0" smtClean="0"/>
              <a:t>and other offices across campus to facilitate </a:t>
            </a:r>
            <a:br>
              <a:rPr lang="en-US" dirty="0" smtClean="0"/>
            </a:br>
            <a:r>
              <a:rPr lang="en-US" dirty="0" smtClean="0"/>
              <a:t>all sponsored research needs.</a:t>
            </a:r>
            <a:endParaRPr lang="en-US" dirty="0"/>
          </a:p>
        </p:txBody>
      </p:sp>
    </p:spTree>
    <p:extLst>
      <p:ext uri="{BB962C8B-B14F-4D97-AF65-F5344CB8AC3E}">
        <p14:creationId xmlns:p14="http://schemas.microsoft.com/office/powerpoint/2010/main" val="30656850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sz="half" idx="1"/>
          </p:nvPr>
        </p:nvSpPr>
        <p:spPr>
          <a:xfrm>
            <a:off x="76200" y="3300113"/>
            <a:ext cx="2743200" cy="3169059"/>
          </a:xfrm>
        </p:spPr>
        <p:txBody>
          <a:bodyPr>
            <a:normAutofit fontScale="85000" lnSpcReduction="10000"/>
          </a:bodyPr>
          <a:lstStyle/>
          <a:p>
            <a:r>
              <a:rPr lang="en-US" sz="1900" dirty="0" smtClean="0"/>
              <a:t>Finding funding (aligning research goals with sponsors’ missions and requests for proposals)</a:t>
            </a:r>
          </a:p>
          <a:p>
            <a:r>
              <a:rPr lang="en-US" sz="1900" dirty="0" smtClean="0"/>
              <a:t>Understanding different award mechanisms and when each should be used</a:t>
            </a:r>
          </a:p>
          <a:p>
            <a:r>
              <a:rPr lang="en-US" sz="1900" dirty="0" smtClean="0"/>
              <a:t>Working with PIs and OSP to submit proposal</a:t>
            </a:r>
          </a:p>
          <a:p>
            <a:endParaRPr lang="en-US" dirty="0"/>
          </a:p>
        </p:txBody>
      </p:sp>
      <p:sp>
        <p:nvSpPr>
          <p:cNvPr id="10" name="Content Placeholder 9"/>
          <p:cNvSpPr>
            <a:spLocks noGrp="1"/>
          </p:cNvSpPr>
          <p:nvPr>
            <p:ph sz="half" idx="2"/>
          </p:nvPr>
        </p:nvSpPr>
        <p:spPr>
          <a:xfrm>
            <a:off x="2439111" y="3290849"/>
            <a:ext cx="2286000" cy="3262351"/>
          </a:xfrm>
        </p:spPr>
        <p:txBody>
          <a:bodyPr>
            <a:normAutofit/>
          </a:bodyPr>
          <a:lstStyle/>
          <a:p>
            <a:r>
              <a:rPr lang="en-US" sz="1600" dirty="0" smtClean="0"/>
              <a:t>Receiving a new award from sponsor</a:t>
            </a:r>
          </a:p>
          <a:p>
            <a:r>
              <a:rPr lang="en-US" sz="1600" dirty="0" smtClean="0"/>
              <a:t>Accepting transfer in from another university</a:t>
            </a:r>
          </a:p>
          <a:p>
            <a:r>
              <a:rPr lang="en-US" sz="1600" dirty="0" smtClean="0"/>
              <a:t>Managing post-award financial obligations</a:t>
            </a:r>
          </a:p>
          <a:p>
            <a:r>
              <a:rPr lang="en-US" sz="1600" dirty="0" smtClean="0"/>
              <a:t>Managing non-financial post-award  functions</a:t>
            </a:r>
          </a:p>
        </p:txBody>
      </p:sp>
      <p:sp>
        <p:nvSpPr>
          <p:cNvPr id="8" name="Title 7"/>
          <p:cNvSpPr>
            <a:spLocks noGrp="1"/>
          </p:cNvSpPr>
          <p:nvPr>
            <p:ph type="title"/>
          </p:nvPr>
        </p:nvSpPr>
        <p:spPr>
          <a:xfrm>
            <a:off x="464400" y="342437"/>
            <a:ext cx="8451000" cy="639763"/>
          </a:xfrm>
        </p:spPr>
        <p:txBody>
          <a:bodyPr/>
          <a:lstStyle/>
          <a:p>
            <a:r>
              <a:rPr lang="en-US" dirty="0" smtClean="0"/>
              <a:t>Conception to Completion: where “</a:t>
            </a:r>
            <a:r>
              <a:rPr lang="en-US" dirty="0" smtClean="0">
                <a:solidFill>
                  <a:srgbClr val="7030A0"/>
                </a:solidFill>
              </a:rPr>
              <a:t>U</a:t>
            </a:r>
            <a:r>
              <a:rPr lang="en-US" dirty="0" smtClean="0"/>
              <a:t>” fit in</a:t>
            </a:r>
            <a:endParaRPr lang="en-US" dirty="0"/>
          </a:p>
        </p:txBody>
      </p:sp>
      <p:sp>
        <p:nvSpPr>
          <p:cNvPr id="11" name="Text Placeholder 10"/>
          <p:cNvSpPr>
            <a:spLocks noGrp="1"/>
          </p:cNvSpPr>
          <p:nvPr>
            <p:ph type="body" sz="quarter" idx="13"/>
          </p:nvPr>
        </p:nvSpPr>
        <p:spPr/>
        <p:txBody>
          <a:bodyPr/>
          <a:lstStyle/>
          <a:p>
            <a:r>
              <a:rPr lang="en-US" dirty="0" smtClean="0"/>
              <a:t>Expanding upon “Cradle to Grave” research administration </a:t>
            </a:r>
            <a:endParaRPr lang="en-US" dirty="0"/>
          </a:p>
        </p:txBody>
      </p:sp>
      <p:sp>
        <p:nvSpPr>
          <p:cNvPr id="21" name="Right Arrow 20"/>
          <p:cNvSpPr/>
          <p:nvPr/>
        </p:nvSpPr>
        <p:spPr>
          <a:xfrm>
            <a:off x="1752600" y="1905000"/>
            <a:ext cx="762000" cy="609600"/>
          </a:xfrm>
          <a:prstGeom prst="rightArrow">
            <a:avLst>
              <a:gd name="adj1" fmla="val 25410"/>
              <a:gd name="adj2" fmla="val 50000"/>
            </a:avLst>
          </a:prstGeom>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14" name="Right Arrow 13"/>
          <p:cNvSpPr/>
          <p:nvPr/>
        </p:nvSpPr>
        <p:spPr>
          <a:xfrm>
            <a:off x="4191000" y="1901439"/>
            <a:ext cx="762000" cy="609600"/>
          </a:xfrm>
          <a:prstGeom prst="rightArrow">
            <a:avLst>
              <a:gd name="adj1" fmla="val 25410"/>
              <a:gd name="adj2" fmla="val 50000"/>
            </a:avLst>
          </a:prstGeom>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pic>
        <p:nvPicPr>
          <p:cNvPr id="18" name="Content Placeholder 17" descr="single_piece.png"/>
          <p:cNvPicPr>
            <a:picLocks noGrp="1" noChangeAspect="1"/>
          </p:cNvPicPr>
          <p:nvPr>
            <p:ph sz="half" idx="15"/>
          </p:nvPr>
        </p:nvPicPr>
        <p:blipFill>
          <a:blip r:embed="rId3" cstate="print"/>
          <a:stretch>
            <a:fillRect/>
          </a:stretch>
        </p:blipFill>
        <p:spPr>
          <a:xfrm rot="8115262">
            <a:off x="138874" y="1470819"/>
            <a:ext cx="1580193" cy="1477962"/>
          </a:xfrm>
        </p:spPr>
      </p:pic>
      <p:pic>
        <p:nvPicPr>
          <p:cNvPr id="20" name="Content Placeholder 19" descr="single_piece.png"/>
          <p:cNvPicPr>
            <a:picLocks noGrp="1" noChangeAspect="1"/>
          </p:cNvPicPr>
          <p:nvPr>
            <p:ph sz="half" idx="16"/>
          </p:nvPr>
        </p:nvPicPr>
        <p:blipFill>
          <a:blip r:embed="rId3" cstate="print">
            <a:duotone>
              <a:prstClr val="black"/>
              <a:schemeClr val="accent5">
                <a:tint val="45000"/>
                <a:satMod val="400000"/>
              </a:schemeClr>
            </a:duotone>
          </a:blip>
          <a:stretch>
            <a:fillRect/>
          </a:stretch>
        </p:blipFill>
        <p:spPr>
          <a:xfrm rot="8097352">
            <a:off x="2577097" y="1470818"/>
            <a:ext cx="1580193" cy="1477962"/>
          </a:xfrm>
        </p:spPr>
      </p:pic>
      <p:pic>
        <p:nvPicPr>
          <p:cNvPr id="22" name="Content Placeholder 21" descr="single_piece.png"/>
          <p:cNvPicPr>
            <a:picLocks noGrp="1" noChangeAspect="1"/>
          </p:cNvPicPr>
          <p:nvPr>
            <p:ph sz="half" idx="17"/>
          </p:nvPr>
        </p:nvPicPr>
        <p:blipFill>
          <a:blip r:embed="rId3" cstate="print">
            <a:duotone>
              <a:prstClr val="black"/>
              <a:schemeClr val="accent2">
                <a:tint val="45000"/>
                <a:satMod val="400000"/>
              </a:schemeClr>
            </a:duotone>
          </a:blip>
          <a:stretch>
            <a:fillRect/>
          </a:stretch>
        </p:blipFill>
        <p:spPr>
          <a:xfrm rot="8182237">
            <a:off x="5092279" y="1470819"/>
            <a:ext cx="1580193" cy="1477962"/>
          </a:xfrm>
        </p:spPr>
      </p:pic>
      <p:sp>
        <p:nvSpPr>
          <p:cNvPr id="13" name="Right Arrow 12"/>
          <p:cNvSpPr/>
          <p:nvPr/>
        </p:nvSpPr>
        <p:spPr>
          <a:xfrm>
            <a:off x="6629400" y="1870817"/>
            <a:ext cx="762000" cy="609600"/>
          </a:xfrm>
          <a:prstGeom prst="rightArrow">
            <a:avLst>
              <a:gd name="adj1" fmla="val 25410"/>
              <a:gd name="adj2" fmla="val 50000"/>
            </a:avLst>
          </a:prstGeom>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pic>
        <p:nvPicPr>
          <p:cNvPr id="15" name="Content Placeholder 17" descr="single_piece.png"/>
          <p:cNvPicPr>
            <a:picLocks noChangeAspect="1"/>
          </p:cNvPicPr>
          <p:nvPr/>
        </p:nvPicPr>
        <p:blipFill>
          <a:blip r:embed="rId3" cstate="print"/>
          <a:stretch>
            <a:fillRect/>
          </a:stretch>
        </p:blipFill>
        <p:spPr>
          <a:xfrm rot="8115262">
            <a:off x="7454074" y="1470818"/>
            <a:ext cx="1580193" cy="1477962"/>
          </a:xfrm>
          <a:prstGeom prst="rect">
            <a:avLst/>
          </a:prstGeom>
        </p:spPr>
      </p:pic>
      <p:sp>
        <p:nvSpPr>
          <p:cNvPr id="23" name="Text Placeholder 1"/>
          <p:cNvSpPr txBox="1">
            <a:spLocks/>
          </p:cNvSpPr>
          <p:nvPr/>
        </p:nvSpPr>
        <p:spPr>
          <a:xfrm>
            <a:off x="304800" y="2837213"/>
            <a:ext cx="1570728" cy="304801"/>
          </a:xfrm>
          <a:prstGeom prst="rect">
            <a:avLst/>
          </a:prstGeom>
          <a:solidFill>
            <a:schemeClr val="accent4">
              <a:alpha val="39000"/>
            </a:schemeClr>
          </a:solidFill>
        </p:spPr>
        <p:txBody>
          <a:bodyPr vert="horz" lIns="91440" tIns="274320" rIns="91440" bIns="45720" rtlCol="0" anchor="b">
            <a:noAutofit/>
          </a:bodyPr>
          <a:lstStyle>
            <a:lvl1pPr marL="0" indent="0" algn="l" defTabSz="914400" rtl="0" eaLnBrk="1" latinLnBrk="0" hangingPunct="1">
              <a:lnSpc>
                <a:spcPct val="100000"/>
              </a:lnSpc>
              <a:spcBef>
                <a:spcPct val="20000"/>
              </a:spcBef>
              <a:buClr>
                <a:schemeClr val="bg2"/>
              </a:buClr>
              <a:buSzPct val="70000"/>
              <a:buFont typeface="Arial" pitchFamily="34" charset="0"/>
              <a:buNone/>
              <a:defRPr sz="1800" b="1" kern="1200" cap="all" baseline="0">
                <a:solidFill>
                  <a:schemeClr val="bg2"/>
                </a:solidFill>
                <a:latin typeface="+mn-lt"/>
                <a:ea typeface="+mn-ea"/>
                <a:cs typeface="Segoe UI" pitchFamily="34" charset="0"/>
              </a:defRPr>
            </a:lvl1pPr>
            <a:lvl2pPr marL="457200" indent="0" algn="l" defTabSz="914400" rtl="0" eaLnBrk="1" latinLnBrk="0" hangingPunct="1">
              <a:lnSpc>
                <a:spcPct val="100000"/>
              </a:lnSpc>
              <a:spcBef>
                <a:spcPct val="20000"/>
              </a:spcBef>
              <a:buClr>
                <a:schemeClr val="bg2"/>
              </a:buClr>
              <a:buSzPct val="70000"/>
              <a:buFont typeface="Arial" pitchFamily="34" charset="0"/>
              <a:buNone/>
              <a:defRPr sz="2000" b="1" kern="1200">
                <a:solidFill>
                  <a:schemeClr val="bg2"/>
                </a:solidFill>
                <a:latin typeface="+mn-lt"/>
                <a:ea typeface="+mn-ea"/>
                <a:cs typeface="Segoe UI" pitchFamily="34" charset="0"/>
              </a:defRPr>
            </a:lvl2pPr>
            <a:lvl3pPr marL="914400" indent="0" algn="l" defTabSz="914400" rtl="0" eaLnBrk="1" latinLnBrk="0" hangingPunct="1">
              <a:lnSpc>
                <a:spcPct val="100000"/>
              </a:lnSpc>
              <a:spcBef>
                <a:spcPct val="20000"/>
              </a:spcBef>
              <a:buClr>
                <a:schemeClr val="bg2"/>
              </a:buClr>
              <a:buSzPct val="70000"/>
              <a:buFont typeface="Arial" pitchFamily="34" charset="0"/>
              <a:buNone/>
              <a:defRPr sz="1800" b="1" kern="1200">
                <a:solidFill>
                  <a:schemeClr val="bg2"/>
                </a:solidFill>
                <a:latin typeface="+mn-lt"/>
                <a:ea typeface="+mn-ea"/>
                <a:cs typeface="Segoe UI" pitchFamily="34" charset="0"/>
              </a:defRPr>
            </a:lvl3pPr>
            <a:lvl4pPr marL="1371600" indent="0" algn="l" defTabSz="914400" rtl="0" eaLnBrk="1" latinLnBrk="0" hangingPunct="1">
              <a:lnSpc>
                <a:spcPct val="100000"/>
              </a:lnSpc>
              <a:spcBef>
                <a:spcPct val="20000"/>
              </a:spcBef>
              <a:buClr>
                <a:schemeClr val="bg2"/>
              </a:buClr>
              <a:buSzPct val="70000"/>
              <a:buFont typeface="Arial" pitchFamily="34" charset="0"/>
              <a:buNone/>
              <a:defRPr sz="1600" b="1" kern="1200">
                <a:solidFill>
                  <a:schemeClr val="bg2"/>
                </a:solidFill>
                <a:latin typeface="+mn-lt"/>
                <a:ea typeface="+mn-ea"/>
                <a:cs typeface="Segoe UI" pitchFamily="34" charset="0"/>
              </a:defRPr>
            </a:lvl4pPr>
            <a:lvl5pPr marL="1828800" indent="0" algn="l" defTabSz="914400" rtl="0" eaLnBrk="1" latinLnBrk="0" hangingPunct="1">
              <a:lnSpc>
                <a:spcPct val="100000"/>
              </a:lnSpc>
              <a:spcBef>
                <a:spcPct val="20000"/>
              </a:spcBef>
              <a:buClr>
                <a:schemeClr val="bg2"/>
              </a:buClr>
              <a:buSzPct val="70000"/>
              <a:buFont typeface="Arial" pitchFamily="34" charset="0"/>
              <a:buNone/>
              <a:defRPr sz="1600" b="1" kern="1200">
                <a:solidFill>
                  <a:schemeClr val="bg2"/>
                </a:solidFill>
                <a:latin typeface="+mn-lt"/>
                <a:ea typeface="+mn-ea"/>
                <a:cs typeface="Segoe UI" pitchFamily="34" charset="0"/>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pPr algn="ctr"/>
            <a:r>
              <a:rPr lang="en-US" dirty="0" smtClean="0"/>
              <a:t>Conception</a:t>
            </a:r>
            <a:endParaRPr lang="en-US" dirty="0"/>
          </a:p>
        </p:txBody>
      </p:sp>
      <p:sp>
        <p:nvSpPr>
          <p:cNvPr id="24" name="Text Placeholder 1"/>
          <p:cNvSpPr txBox="1">
            <a:spLocks/>
          </p:cNvSpPr>
          <p:nvPr/>
        </p:nvSpPr>
        <p:spPr>
          <a:xfrm>
            <a:off x="2590800" y="2837213"/>
            <a:ext cx="1981200" cy="304801"/>
          </a:xfrm>
          <a:prstGeom prst="rect">
            <a:avLst/>
          </a:prstGeom>
          <a:solidFill>
            <a:schemeClr val="accent4">
              <a:alpha val="39000"/>
            </a:schemeClr>
          </a:solidFill>
        </p:spPr>
        <p:txBody>
          <a:bodyPr vert="horz" lIns="91440" tIns="274320" rIns="91440" bIns="45720" rtlCol="0" anchor="b">
            <a:noAutofit/>
          </a:bodyPr>
          <a:lstStyle>
            <a:lvl1pPr marL="0" indent="0" algn="l" defTabSz="914400" rtl="0" eaLnBrk="1" latinLnBrk="0" hangingPunct="1">
              <a:lnSpc>
                <a:spcPct val="100000"/>
              </a:lnSpc>
              <a:spcBef>
                <a:spcPct val="20000"/>
              </a:spcBef>
              <a:buClr>
                <a:schemeClr val="bg2"/>
              </a:buClr>
              <a:buSzPct val="70000"/>
              <a:buFont typeface="Arial" pitchFamily="34" charset="0"/>
              <a:buNone/>
              <a:defRPr sz="1800" b="1" kern="1200" cap="all" baseline="0">
                <a:solidFill>
                  <a:schemeClr val="bg2"/>
                </a:solidFill>
                <a:latin typeface="+mn-lt"/>
                <a:ea typeface="+mn-ea"/>
                <a:cs typeface="Segoe UI" pitchFamily="34" charset="0"/>
              </a:defRPr>
            </a:lvl1pPr>
            <a:lvl2pPr marL="457200" indent="0" algn="l" defTabSz="914400" rtl="0" eaLnBrk="1" latinLnBrk="0" hangingPunct="1">
              <a:lnSpc>
                <a:spcPct val="100000"/>
              </a:lnSpc>
              <a:spcBef>
                <a:spcPct val="20000"/>
              </a:spcBef>
              <a:buClr>
                <a:schemeClr val="bg2"/>
              </a:buClr>
              <a:buSzPct val="70000"/>
              <a:buFont typeface="Arial" pitchFamily="34" charset="0"/>
              <a:buNone/>
              <a:defRPr sz="2000" b="1" kern="1200">
                <a:solidFill>
                  <a:schemeClr val="bg2"/>
                </a:solidFill>
                <a:latin typeface="+mn-lt"/>
                <a:ea typeface="+mn-ea"/>
                <a:cs typeface="Segoe UI" pitchFamily="34" charset="0"/>
              </a:defRPr>
            </a:lvl2pPr>
            <a:lvl3pPr marL="914400" indent="0" algn="l" defTabSz="914400" rtl="0" eaLnBrk="1" latinLnBrk="0" hangingPunct="1">
              <a:lnSpc>
                <a:spcPct val="100000"/>
              </a:lnSpc>
              <a:spcBef>
                <a:spcPct val="20000"/>
              </a:spcBef>
              <a:buClr>
                <a:schemeClr val="bg2"/>
              </a:buClr>
              <a:buSzPct val="70000"/>
              <a:buFont typeface="Arial" pitchFamily="34" charset="0"/>
              <a:buNone/>
              <a:defRPr sz="1800" b="1" kern="1200">
                <a:solidFill>
                  <a:schemeClr val="bg2"/>
                </a:solidFill>
                <a:latin typeface="+mn-lt"/>
                <a:ea typeface="+mn-ea"/>
                <a:cs typeface="Segoe UI" pitchFamily="34" charset="0"/>
              </a:defRPr>
            </a:lvl3pPr>
            <a:lvl4pPr marL="1371600" indent="0" algn="l" defTabSz="914400" rtl="0" eaLnBrk="1" latinLnBrk="0" hangingPunct="1">
              <a:lnSpc>
                <a:spcPct val="100000"/>
              </a:lnSpc>
              <a:spcBef>
                <a:spcPct val="20000"/>
              </a:spcBef>
              <a:buClr>
                <a:schemeClr val="bg2"/>
              </a:buClr>
              <a:buSzPct val="70000"/>
              <a:buFont typeface="Arial" pitchFamily="34" charset="0"/>
              <a:buNone/>
              <a:defRPr sz="1600" b="1" kern="1200">
                <a:solidFill>
                  <a:schemeClr val="bg2"/>
                </a:solidFill>
                <a:latin typeface="+mn-lt"/>
                <a:ea typeface="+mn-ea"/>
                <a:cs typeface="Segoe UI" pitchFamily="34" charset="0"/>
              </a:defRPr>
            </a:lvl4pPr>
            <a:lvl5pPr marL="1828800" indent="0" algn="l" defTabSz="914400" rtl="0" eaLnBrk="1" latinLnBrk="0" hangingPunct="1">
              <a:lnSpc>
                <a:spcPct val="100000"/>
              </a:lnSpc>
              <a:spcBef>
                <a:spcPct val="20000"/>
              </a:spcBef>
              <a:buClr>
                <a:schemeClr val="bg2"/>
              </a:buClr>
              <a:buSzPct val="70000"/>
              <a:buFont typeface="Arial" pitchFamily="34" charset="0"/>
              <a:buNone/>
              <a:defRPr sz="1600" b="1" kern="1200">
                <a:solidFill>
                  <a:schemeClr val="bg2"/>
                </a:solidFill>
                <a:latin typeface="+mn-lt"/>
                <a:ea typeface="+mn-ea"/>
                <a:cs typeface="Segoe UI" pitchFamily="34" charset="0"/>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pPr algn="ctr"/>
            <a:r>
              <a:rPr lang="en-US" dirty="0" smtClean="0"/>
              <a:t>Cradle and life</a:t>
            </a:r>
            <a:endParaRPr lang="en-US" dirty="0"/>
          </a:p>
        </p:txBody>
      </p:sp>
      <p:sp>
        <p:nvSpPr>
          <p:cNvPr id="25" name="Text Placeholder 1"/>
          <p:cNvSpPr txBox="1">
            <a:spLocks/>
          </p:cNvSpPr>
          <p:nvPr/>
        </p:nvSpPr>
        <p:spPr>
          <a:xfrm>
            <a:off x="4725111" y="2837213"/>
            <a:ext cx="2438400" cy="304801"/>
          </a:xfrm>
          <a:prstGeom prst="rect">
            <a:avLst/>
          </a:prstGeom>
          <a:solidFill>
            <a:schemeClr val="accent4">
              <a:alpha val="39000"/>
            </a:schemeClr>
          </a:solidFill>
        </p:spPr>
        <p:txBody>
          <a:bodyPr vert="horz" lIns="91440" tIns="274320" rIns="91440" bIns="45720" rtlCol="0" anchor="b">
            <a:noAutofit/>
          </a:bodyPr>
          <a:lstStyle>
            <a:lvl1pPr marL="0" indent="0" algn="l" defTabSz="914400" rtl="0" eaLnBrk="1" latinLnBrk="0" hangingPunct="1">
              <a:lnSpc>
                <a:spcPct val="100000"/>
              </a:lnSpc>
              <a:spcBef>
                <a:spcPct val="20000"/>
              </a:spcBef>
              <a:buClr>
                <a:schemeClr val="bg2"/>
              </a:buClr>
              <a:buSzPct val="70000"/>
              <a:buFont typeface="Arial" pitchFamily="34" charset="0"/>
              <a:buNone/>
              <a:defRPr sz="1800" b="1" kern="1200" cap="all" baseline="0">
                <a:solidFill>
                  <a:schemeClr val="bg2"/>
                </a:solidFill>
                <a:latin typeface="+mn-lt"/>
                <a:ea typeface="+mn-ea"/>
                <a:cs typeface="Segoe UI" pitchFamily="34" charset="0"/>
              </a:defRPr>
            </a:lvl1pPr>
            <a:lvl2pPr marL="457200" indent="0" algn="l" defTabSz="914400" rtl="0" eaLnBrk="1" latinLnBrk="0" hangingPunct="1">
              <a:lnSpc>
                <a:spcPct val="100000"/>
              </a:lnSpc>
              <a:spcBef>
                <a:spcPct val="20000"/>
              </a:spcBef>
              <a:buClr>
                <a:schemeClr val="bg2"/>
              </a:buClr>
              <a:buSzPct val="70000"/>
              <a:buFont typeface="Arial" pitchFamily="34" charset="0"/>
              <a:buNone/>
              <a:defRPr sz="2000" b="1" kern="1200">
                <a:solidFill>
                  <a:schemeClr val="bg2"/>
                </a:solidFill>
                <a:latin typeface="+mn-lt"/>
                <a:ea typeface="+mn-ea"/>
                <a:cs typeface="Segoe UI" pitchFamily="34" charset="0"/>
              </a:defRPr>
            </a:lvl2pPr>
            <a:lvl3pPr marL="914400" indent="0" algn="l" defTabSz="914400" rtl="0" eaLnBrk="1" latinLnBrk="0" hangingPunct="1">
              <a:lnSpc>
                <a:spcPct val="100000"/>
              </a:lnSpc>
              <a:spcBef>
                <a:spcPct val="20000"/>
              </a:spcBef>
              <a:buClr>
                <a:schemeClr val="bg2"/>
              </a:buClr>
              <a:buSzPct val="70000"/>
              <a:buFont typeface="Arial" pitchFamily="34" charset="0"/>
              <a:buNone/>
              <a:defRPr sz="1800" b="1" kern="1200">
                <a:solidFill>
                  <a:schemeClr val="bg2"/>
                </a:solidFill>
                <a:latin typeface="+mn-lt"/>
                <a:ea typeface="+mn-ea"/>
                <a:cs typeface="Segoe UI" pitchFamily="34" charset="0"/>
              </a:defRPr>
            </a:lvl3pPr>
            <a:lvl4pPr marL="1371600" indent="0" algn="l" defTabSz="914400" rtl="0" eaLnBrk="1" latinLnBrk="0" hangingPunct="1">
              <a:lnSpc>
                <a:spcPct val="100000"/>
              </a:lnSpc>
              <a:spcBef>
                <a:spcPct val="20000"/>
              </a:spcBef>
              <a:buClr>
                <a:schemeClr val="bg2"/>
              </a:buClr>
              <a:buSzPct val="70000"/>
              <a:buFont typeface="Arial" pitchFamily="34" charset="0"/>
              <a:buNone/>
              <a:defRPr sz="1600" b="1" kern="1200">
                <a:solidFill>
                  <a:schemeClr val="bg2"/>
                </a:solidFill>
                <a:latin typeface="+mn-lt"/>
                <a:ea typeface="+mn-ea"/>
                <a:cs typeface="Segoe UI" pitchFamily="34" charset="0"/>
              </a:defRPr>
            </a:lvl4pPr>
            <a:lvl5pPr marL="1828800" indent="0" algn="l" defTabSz="914400" rtl="0" eaLnBrk="1" latinLnBrk="0" hangingPunct="1">
              <a:lnSpc>
                <a:spcPct val="100000"/>
              </a:lnSpc>
              <a:spcBef>
                <a:spcPct val="20000"/>
              </a:spcBef>
              <a:buClr>
                <a:schemeClr val="bg2"/>
              </a:buClr>
              <a:buSzPct val="70000"/>
              <a:buFont typeface="Arial" pitchFamily="34" charset="0"/>
              <a:buNone/>
              <a:defRPr sz="1600" b="1" kern="1200">
                <a:solidFill>
                  <a:schemeClr val="bg2"/>
                </a:solidFill>
                <a:latin typeface="+mn-lt"/>
                <a:ea typeface="+mn-ea"/>
                <a:cs typeface="Segoe UI" pitchFamily="34" charset="0"/>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pPr algn="ctr"/>
            <a:r>
              <a:rPr lang="en-US" dirty="0" smtClean="0"/>
              <a:t>grave and afterlife</a:t>
            </a:r>
            <a:endParaRPr lang="en-US" dirty="0"/>
          </a:p>
        </p:txBody>
      </p:sp>
      <p:sp>
        <p:nvSpPr>
          <p:cNvPr id="26" name="Text Placeholder 1"/>
          <p:cNvSpPr txBox="1">
            <a:spLocks/>
          </p:cNvSpPr>
          <p:nvPr/>
        </p:nvSpPr>
        <p:spPr>
          <a:xfrm>
            <a:off x="7391400" y="2837222"/>
            <a:ext cx="1524000" cy="304801"/>
          </a:xfrm>
          <a:prstGeom prst="rect">
            <a:avLst/>
          </a:prstGeom>
          <a:solidFill>
            <a:schemeClr val="accent4">
              <a:alpha val="39000"/>
            </a:schemeClr>
          </a:solidFill>
        </p:spPr>
        <p:txBody>
          <a:bodyPr vert="horz" lIns="91440" tIns="274320" rIns="91440" bIns="45720" rtlCol="0" anchor="b">
            <a:noAutofit/>
          </a:bodyPr>
          <a:lstStyle>
            <a:lvl1pPr marL="0" indent="0" algn="l" defTabSz="914400" rtl="0" eaLnBrk="1" latinLnBrk="0" hangingPunct="1">
              <a:lnSpc>
                <a:spcPct val="100000"/>
              </a:lnSpc>
              <a:spcBef>
                <a:spcPct val="20000"/>
              </a:spcBef>
              <a:buClr>
                <a:schemeClr val="bg2"/>
              </a:buClr>
              <a:buSzPct val="70000"/>
              <a:buFont typeface="Arial" pitchFamily="34" charset="0"/>
              <a:buNone/>
              <a:defRPr sz="1800" b="1" kern="1200" cap="all" baseline="0">
                <a:solidFill>
                  <a:schemeClr val="bg2"/>
                </a:solidFill>
                <a:latin typeface="+mn-lt"/>
                <a:ea typeface="+mn-ea"/>
                <a:cs typeface="Segoe UI" pitchFamily="34" charset="0"/>
              </a:defRPr>
            </a:lvl1pPr>
            <a:lvl2pPr marL="457200" indent="0" algn="l" defTabSz="914400" rtl="0" eaLnBrk="1" latinLnBrk="0" hangingPunct="1">
              <a:lnSpc>
                <a:spcPct val="100000"/>
              </a:lnSpc>
              <a:spcBef>
                <a:spcPct val="20000"/>
              </a:spcBef>
              <a:buClr>
                <a:schemeClr val="bg2"/>
              </a:buClr>
              <a:buSzPct val="70000"/>
              <a:buFont typeface="Arial" pitchFamily="34" charset="0"/>
              <a:buNone/>
              <a:defRPr sz="2000" b="1" kern="1200">
                <a:solidFill>
                  <a:schemeClr val="bg2"/>
                </a:solidFill>
                <a:latin typeface="+mn-lt"/>
                <a:ea typeface="+mn-ea"/>
                <a:cs typeface="Segoe UI" pitchFamily="34" charset="0"/>
              </a:defRPr>
            </a:lvl2pPr>
            <a:lvl3pPr marL="914400" indent="0" algn="l" defTabSz="914400" rtl="0" eaLnBrk="1" latinLnBrk="0" hangingPunct="1">
              <a:lnSpc>
                <a:spcPct val="100000"/>
              </a:lnSpc>
              <a:spcBef>
                <a:spcPct val="20000"/>
              </a:spcBef>
              <a:buClr>
                <a:schemeClr val="bg2"/>
              </a:buClr>
              <a:buSzPct val="70000"/>
              <a:buFont typeface="Arial" pitchFamily="34" charset="0"/>
              <a:buNone/>
              <a:defRPr sz="1800" b="1" kern="1200">
                <a:solidFill>
                  <a:schemeClr val="bg2"/>
                </a:solidFill>
                <a:latin typeface="+mn-lt"/>
                <a:ea typeface="+mn-ea"/>
                <a:cs typeface="Segoe UI" pitchFamily="34" charset="0"/>
              </a:defRPr>
            </a:lvl3pPr>
            <a:lvl4pPr marL="1371600" indent="0" algn="l" defTabSz="914400" rtl="0" eaLnBrk="1" latinLnBrk="0" hangingPunct="1">
              <a:lnSpc>
                <a:spcPct val="100000"/>
              </a:lnSpc>
              <a:spcBef>
                <a:spcPct val="20000"/>
              </a:spcBef>
              <a:buClr>
                <a:schemeClr val="bg2"/>
              </a:buClr>
              <a:buSzPct val="70000"/>
              <a:buFont typeface="Arial" pitchFamily="34" charset="0"/>
              <a:buNone/>
              <a:defRPr sz="1600" b="1" kern="1200">
                <a:solidFill>
                  <a:schemeClr val="bg2"/>
                </a:solidFill>
                <a:latin typeface="+mn-lt"/>
                <a:ea typeface="+mn-ea"/>
                <a:cs typeface="Segoe UI" pitchFamily="34" charset="0"/>
              </a:defRPr>
            </a:lvl4pPr>
            <a:lvl5pPr marL="1828800" indent="0" algn="l" defTabSz="914400" rtl="0" eaLnBrk="1" latinLnBrk="0" hangingPunct="1">
              <a:lnSpc>
                <a:spcPct val="100000"/>
              </a:lnSpc>
              <a:spcBef>
                <a:spcPct val="20000"/>
              </a:spcBef>
              <a:buClr>
                <a:schemeClr val="bg2"/>
              </a:buClr>
              <a:buSzPct val="70000"/>
              <a:buFont typeface="Arial" pitchFamily="34" charset="0"/>
              <a:buNone/>
              <a:defRPr sz="1600" b="1" kern="1200">
                <a:solidFill>
                  <a:schemeClr val="bg2"/>
                </a:solidFill>
                <a:latin typeface="+mn-lt"/>
                <a:ea typeface="+mn-ea"/>
                <a:cs typeface="Segoe UI" pitchFamily="34" charset="0"/>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pPr algn="ctr"/>
            <a:r>
              <a:rPr lang="en-US" dirty="0" smtClean="0"/>
              <a:t>Completion</a:t>
            </a:r>
            <a:endParaRPr lang="en-US" dirty="0"/>
          </a:p>
        </p:txBody>
      </p:sp>
      <p:sp>
        <p:nvSpPr>
          <p:cNvPr id="28" name="Content Placeholder 9"/>
          <p:cNvSpPr txBox="1">
            <a:spLocks/>
          </p:cNvSpPr>
          <p:nvPr/>
        </p:nvSpPr>
        <p:spPr>
          <a:xfrm>
            <a:off x="4572000" y="3300113"/>
            <a:ext cx="2286000" cy="2666999"/>
          </a:xfrm>
          <a:prstGeom prst="rect">
            <a:avLst/>
          </a:prstGeom>
        </p:spPr>
        <p:txBody>
          <a:bodyPr vert="horz" lIns="274320" tIns="0" rIns="182880" bIns="45720" rtlCol="0">
            <a:normAutofit/>
          </a:bodyPr>
          <a:lstStyle>
            <a:lvl1pPr marL="173038" indent="-173038" algn="l" defTabSz="914400" rtl="0" eaLnBrk="1" latinLnBrk="0" hangingPunct="1">
              <a:lnSpc>
                <a:spcPts val="2000"/>
              </a:lnSpc>
              <a:spcBef>
                <a:spcPct val="20000"/>
              </a:spcBef>
              <a:buClr>
                <a:schemeClr val="bg2"/>
              </a:buClr>
              <a:buSzPct val="70000"/>
              <a:buFont typeface="Arial" pitchFamily="34" charset="0"/>
              <a:buChar char="•"/>
              <a:defRPr sz="1800" kern="1200">
                <a:solidFill>
                  <a:schemeClr val="bg2"/>
                </a:solidFill>
                <a:latin typeface="+mn-lt"/>
                <a:ea typeface="+mn-ea"/>
                <a:cs typeface="Segoe UI" pitchFamily="34" charset="0"/>
              </a:defRPr>
            </a:lvl1pPr>
            <a:lvl2pPr marL="627063" indent="-169863" algn="l" defTabSz="914400" rtl="0" eaLnBrk="1" latinLnBrk="0" hangingPunct="1">
              <a:lnSpc>
                <a:spcPct val="100000"/>
              </a:lnSpc>
              <a:spcBef>
                <a:spcPct val="20000"/>
              </a:spcBef>
              <a:buClr>
                <a:schemeClr val="bg2"/>
              </a:buClr>
              <a:buSzPct val="70000"/>
              <a:buFont typeface="Arial" pitchFamily="34" charset="0"/>
              <a:buChar char="•"/>
              <a:defRPr sz="2400" kern="1200">
                <a:solidFill>
                  <a:schemeClr val="bg2"/>
                </a:solidFill>
                <a:latin typeface="+mn-lt"/>
                <a:ea typeface="+mn-ea"/>
                <a:cs typeface="Segoe UI" pitchFamily="34" charset="0"/>
              </a:defRPr>
            </a:lvl2pPr>
            <a:lvl3pPr marL="1030288" indent="-115888" algn="l" defTabSz="914400" rtl="0" eaLnBrk="1" latinLnBrk="0" hangingPunct="1">
              <a:lnSpc>
                <a:spcPct val="100000"/>
              </a:lnSpc>
              <a:spcBef>
                <a:spcPct val="20000"/>
              </a:spcBef>
              <a:buClr>
                <a:schemeClr val="bg2"/>
              </a:buClr>
              <a:buSzPct val="70000"/>
              <a:buFont typeface="Arial" pitchFamily="34" charset="0"/>
              <a:buChar char="•"/>
              <a:defRPr sz="2000" kern="1200">
                <a:solidFill>
                  <a:schemeClr val="bg2"/>
                </a:solidFill>
                <a:latin typeface="+mn-lt"/>
                <a:ea typeface="+mn-ea"/>
                <a:cs typeface="Segoe UI" pitchFamily="34" charset="0"/>
              </a:defRPr>
            </a:lvl3pPr>
            <a:lvl4pPr marL="1482725" indent="-111125" algn="l" defTabSz="914400" rtl="0" eaLnBrk="1" latinLnBrk="0" hangingPunct="1">
              <a:lnSpc>
                <a:spcPct val="100000"/>
              </a:lnSpc>
              <a:spcBef>
                <a:spcPct val="20000"/>
              </a:spcBef>
              <a:buClr>
                <a:schemeClr val="bg2"/>
              </a:buClr>
              <a:buSzPct val="70000"/>
              <a:buFont typeface="Arial" pitchFamily="34" charset="0"/>
              <a:buChar char="•"/>
              <a:defRPr sz="1800" kern="1200">
                <a:solidFill>
                  <a:schemeClr val="bg2"/>
                </a:solidFill>
                <a:latin typeface="+mn-lt"/>
                <a:ea typeface="+mn-ea"/>
                <a:cs typeface="Segoe UI" pitchFamily="34" charset="0"/>
              </a:defRPr>
            </a:lvl4pPr>
            <a:lvl5pPr marL="1944688" indent="-115888" algn="l" defTabSz="914400" rtl="0" eaLnBrk="1" latinLnBrk="0" hangingPunct="1">
              <a:lnSpc>
                <a:spcPct val="100000"/>
              </a:lnSpc>
              <a:spcBef>
                <a:spcPct val="20000"/>
              </a:spcBef>
              <a:buClr>
                <a:schemeClr val="bg2"/>
              </a:buClr>
              <a:buSzPct val="70000"/>
              <a:buFont typeface="Arial" pitchFamily="34" charset="0"/>
              <a:buChar char="•"/>
              <a:defRPr sz="1800" kern="1200">
                <a:solidFill>
                  <a:schemeClr val="bg2"/>
                </a:solidFill>
                <a:latin typeface="+mn-lt"/>
                <a:ea typeface="+mn-ea"/>
                <a:cs typeface="Segoe UI" pitchFamily="34" charset="0"/>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r>
              <a:rPr lang="en-US" sz="1600" dirty="0"/>
              <a:t>Transferring to another University</a:t>
            </a:r>
          </a:p>
          <a:p>
            <a:r>
              <a:rPr lang="en-US" sz="1600" dirty="0" smtClean="0"/>
              <a:t>Changing PI on project</a:t>
            </a:r>
          </a:p>
          <a:p>
            <a:r>
              <a:rPr lang="en-US" sz="1600" dirty="0" smtClean="0"/>
              <a:t>Requesting extensions</a:t>
            </a:r>
          </a:p>
          <a:p>
            <a:pPr marL="0" indent="0">
              <a:buNone/>
            </a:pPr>
            <a:endParaRPr lang="en-US" sz="1600" dirty="0"/>
          </a:p>
        </p:txBody>
      </p:sp>
      <p:sp>
        <p:nvSpPr>
          <p:cNvPr id="29" name="Content Placeholder 9"/>
          <p:cNvSpPr txBox="1">
            <a:spLocks/>
          </p:cNvSpPr>
          <p:nvPr/>
        </p:nvSpPr>
        <p:spPr>
          <a:xfrm>
            <a:off x="7315200" y="3300831"/>
            <a:ext cx="2286000" cy="2666999"/>
          </a:xfrm>
          <a:prstGeom prst="rect">
            <a:avLst/>
          </a:prstGeom>
        </p:spPr>
        <p:txBody>
          <a:bodyPr vert="horz" lIns="274320" tIns="0" rIns="182880" bIns="45720" rtlCol="0">
            <a:normAutofit/>
          </a:bodyPr>
          <a:lstStyle>
            <a:lvl1pPr marL="173038" indent="-173038" algn="l" defTabSz="914400" rtl="0" eaLnBrk="1" latinLnBrk="0" hangingPunct="1">
              <a:lnSpc>
                <a:spcPts val="2000"/>
              </a:lnSpc>
              <a:spcBef>
                <a:spcPct val="20000"/>
              </a:spcBef>
              <a:buClr>
                <a:schemeClr val="bg2"/>
              </a:buClr>
              <a:buSzPct val="70000"/>
              <a:buFont typeface="Arial" pitchFamily="34" charset="0"/>
              <a:buChar char="•"/>
              <a:defRPr sz="1800" kern="1200">
                <a:solidFill>
                  <a:schemeClr val="bg2"/>
                </a:solidFill>
                <a:latin typeface="+mn-lt"/>
                <a:ea typeface="+mn-ea"/>
                <a:cs typeface="Segoe UI" pitchFamily="34" charset="0"/>
              </a:defRPr>
            </a:lvl1pPr>
            <a:lvl2pPr marL="627063" indent="-169863" algn="l" defTabSz="914400" rtl="0" eaLnBrk="1" latinLnBrk="0" hangingPunct="1">
              <a:lnSpc>
                <a:spcPct val="100000"/>
              </a:lnSpc>
              <a:spcBef>
                <a:spcPct val="20000"/>
              </a:spcBef>
              <a:buClr>
                <a:schemeClr val="bg2"/>
              </a:buClr>
              <a:buSzPct val="70000"/>
              <a:buFont typeface="Arial" pitchFamily="34" charset="0"/>
              <a:buChar char="•"/>
              <a:defRPr sz="2400" kern="1200">
                <a:solidFill>
                  <a:schemeClr val="bg2"/>
                </a:solidFill>
                <a:latin typeface="+mn-lt"/>
                <a:ea typeface="+mn-ea"/>
                <a:cs typeface="Segoe UI" pitchFamily="34" charset="0"/>
              </a:defRPr>
            </a:lvl2pPr>
            <a:lvl3pPr marL="1030288" indent="-115888" algn="l" defTabSz="914400" rtl="0" eaLnBrk="1" latinLnBrk="0" hangingPunct="1">
              <a:lnSpc>
                <a:spcPct val="100000"/>
              </a:lnSpc>
              <a:spcBef>
                <a:spcPct val="20000"/>
              </a:spcBef>
              <a:buClr>
                <a:schemeClr val="bg2"/>
              </a:buClr>
              <a:buSzPct val="70000"/>
              <a:buFont typeface="Arial" pitchFamily="34" charset="0"/>
              <a:buChar char="•"/>
              <a:defRPr sz="2000" kern="1200">
                <a:solidFill>
                  <a:schemeClr val="bg2"/>
                </a:solidFill>
                <a:latin typeface="+mn-lt"/>
                <a:ea typeface="+mn-ea"/>
                <a:cs typeface="Segoe UI" pitchFamily="34" charset="0"/>
              </a:defRPr>
            </a:lvl3pPr>
            <a:lvl4pPr marL="1482725" indent="-111125" algn="l" defTabSz="914400" rtl="0" eaLnBrk="1" latinLnBrk="0" hangingPunct="1">
              <a:lnSpc>
                <a:spcPct val="100000"/>
              </a:lnSpc>
              <a:spcBef>
                <a:spcPct val="20000"/>
              </a:spcBef>
              <a:buClr>
                <a:schemeClr val="bg2"/>
              </a:buClr>
              <a:buSzPct val="70000"/>
              <a:buFont typeface="Arial" pitchFamily="34" charset="0"/>
              <a:buChar char="•"/>
              <a:defRPr sz="1800" kern="1200">
                <a:solidFill>
                  <a:schemeClr val="bg2"/>
                </a:solidFill>
                <a:latin typeface="+mn-lt"/>
                <a:ea typeface="+mn-ea"/>
                <a:cs typeface="Segoe UI" pitchFamily="34" charset="0"/>
              </a:defRPr>
            </a:lvl4pPr>
            <a:lvl5pPr marL="1944688" indent="-115888" algn="l" defTabSz="914400" rtl="0" eaLnBrk="1" latinLnBrk="0" hangingPunct="1">
              <a:lnSpc>
                <a:spcPct val="100000"/>
              </a:lnSpc>
              <a:spcBef>
                <a:spcPct val="20000"/>
              </a:spcBef>
              <a:buClr>
                <a:schemeClr val="bg2"/>
              </a:buClr>
              <a:buSzPct val="70000"/>
              <a:buFont typeface="Arial" pitchFamily="34" charset="0"/>
              <a:buChar char="•"/>
              <a:defRPr sz="1800" kern="1200">
                <a:solidFill>
                  <a:schemeClr val="bg2"/>
                </a:solidFill>
                <a:latin typeface="+mn-lt"/>
                <a:ea typeface="+mn-ea"/>
                <a:cs typeface="Segoe UI" pitchFamily="34" charset="0"/>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r>
              <a:rPr lang="en-US" sz="1600" dirty="0" smtClean="0"/>
              <a:t>Completing </a:t>
            </a:r>
            <a:br>
              <a:rPr lang="en-US" sz="1600" dirty="0" smtClean="0"/>
            </a:br>
            <a:r>
              <a:rPr lang="en-US" sz="1600" dirty="0" smtClean="0"/>
              <a:t>Close-Out</a:t>
            </a:r>
          </a:p>
          <a:p>
            <a:r>
              <a:rPr lang="en-US" sz="1600" dirty="0" smtClean="0"/>
              <a:t>Submitting final         reports</a:t>
            </a:r>
          </a:p>
          <a:p>
            <a:endParaRPr lang="en-US" sz="1600" dirty="0" smtClean="0"/>
          </a:p>
        </p:txBody>
      </p:sp>
    </p:spTree>
    <p:extLst>
      <p:ext uri="{BB962C8B-B14F-4D97-AF65-F5344CB8AC3E}">
        <p14:creationId xmlns:p14="http://schemas.microsoft.com/office/powerpoint/2010/main" val="1108084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txEl>
                                              <p:pRg st="0" end="0"/>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
                                            <p:txEl>
                                              <p:pRg st="1" end="1"/>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
                                            <p:txEl>
                                              <p:pRg st="2" end="2"/>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3"/>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5"/>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P spid="10" grpId="0" uiExpand="1" build="p"/>
      <p:bldP spid="21" grpId="0" animBg="1"/>
      <p:bldP spid="14" grpId="0" animBg="1"/>
      <p:bldP spid="13" grpId="0" animBg="1"/>
      <p:bldP spid="23" grpId="0" animBg="1"/>
      <p:bldP spid="24" grpId="0" animBg="1"/>
      <p:bldP spid="25" grpId="0" animBg="1"/>
      <p:bldP spid="26" grpId="0" animBg="1"/>
      <p:bldP spid="28" grpId="0"/>
      <p:bldP spid="2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NSF Grants:  Conception	</a:t>
            </a:r>
            <a:endParaRPr lang="en-US" dirty="0"/>
          </a:p>
        </p:txBody>
      </p:sp>
      <p:sp>
        <p:nvSpPr>
          <p:cNvPr id="7" name="Content Placeholder 6"/>
          <p:cNvSpPr>
            <a:spLocks noGrp="1"/>
          </p:cNvSpPr>
          <p:nvPr>
            <p:ph idx="1"/>
          </p:nvPr>
        </p:nvSpPr>
        <p:spPr/>
        <p:txBody>
          <a:bodyPr>
            <a:normAutofit fontScale="77500" lnSpcReduction="20000"/>
          </a:bodyPr>
          <a:lstStyle/>
          <a:p>
            <a:r>
              <a:rPr lang="en-US" dirty="0" smtClean="0"/>
              <a:t>The NSF is a great place to start looking</a:t>
            </a:r>
          </a:p>
          <a:p>
            <a:pPr lvl="1"/>
            <a:r>
              <a:rPr lang="en-US" dirty="0" smtClean="0"/>
              <a:t>The NSF funds most research and education in engineering and the sciences.</a:t>
            </a:r>
          </a:p>
          <a:p>
            <a:pPr lvl="1"/>
            <a:r>
              <a:rPr lang="en-US" dirty="0" smtClean="0"/>
              <a:t>It accomplishes this through grants and cooperative agreements (as well as fellowships)</a:t>
            </a:r>
          </a:p>
          <a:p>
            <a:pPr lvl="1"/>
            <a:r>
              <a:rPr lang="en-US" dirty="0" smtClean="0"/>
              <a:t>It is responsible for ¼ of federal support to universities and institutions of higher learning.</a:t>
            </a:r>
          </a:p>
          <a:p>
            <a:pPr lvl="1"/>
            <a:r>
              <a:rPr lang="en-US" dirty="0" smtClean="0"/>
              <a:t>It receives approximately 44,0000 proposals each year;</a:t>
            </a:r>
            <a:br>
              <a:rPr lang="en-US" dirty="0" smtClean="0"/>
            </a:br>
            <a:r>
              <a:rPr lang="en-US" dirty="0" smtClean="0"/>
              <a:t>it funds roughly 11,000 (~25%) of them.</a:t>
            </a:r>
            <a:endParaRPr lang="en-US" dirty="0"/>
          </a:p>
          <a:p>
            <a:r>
              <a:rPr lang="en-US" dirty="0"/>
              <a:t>The NSF </a:t>
            </a:r>
            <a:r>
              <a:rPr lang="en-US" dirty="0" smtClean="0"/>
              <a:t>offers several funding mechanisms that can suite your needs</a:t>
            </a:r>
            <a:endParaRPr lang="en-US" dirty="0"/>
          </a:p>
          <a:p>
            <a:pPr lvl="1"/>
            <a:r>
              <a:rPr lang="en-US" dirty="0" smtClean="0"/>
              <a:t>Solicited interdisciplinary </a:t>
            </a:r>
            <a:r>
              <a:rPr lang="en-US" dirty="0"/>
              <a:t>p</a:t>
            </a:r>
            <a:r>
              <a:rPr lang="en-US" dirty="0" smtClean="0"/>
              <a:t>rograms</a:t>
            </a:r>
            <a:endParaRPr lang="en-US" dirty="0"/>
          </a:p>
          <a:p>
            <a:pPr lvl="1"/>
            <a:r>
              <a:rPr lang="en-US" dirty="0" smtClean="0"/>
              <a:t>Areas of national importance</a:t>
            </a:r>
            <a:endParaRPr lang="en-US" dirty="0"/>
          </a:p>
          <a:p>
            <a:pPr lvl="1"/>
            <a:r>
              <a:rPr lang="en-US" dirty="0" smtClean="0"/>
              <a:t>Center competitions</a:t>
            </a:r>
            <a:endParaRPr lang="en-US" dirty="0"/>
          </a:p>
          <a:p>
            <a:pPr lvl="1"/>
            <a:r>
              <a:rPr lang="en-US" dirty="0" smtClean="0"/>
              <a:t>Education and training (fellowships)</a:t>
            </a:r>
          </a:p>
          <a:p>
            <a:pPr lvl="1"/>
            <a:r>
              <a:rPr lang="en-US" dirty="0" smtClean="0"/>
              <a:t>Workshops, conferences, and symposiums</a:t>
            </a:r>
            <a:endParaRPr lang="en-US" dirty="0"/>
          </a:p>
          <a:p>
            <a:pPr marL="457200" lvl="1" indent="0">
              <a:buNone/>
            </a:pPr>
            <a:endParaRPr lang="en-US" dirty="0" smtClean="0"/>
          </a:p>
        </p:txBody>
      </p:sp>
      <p:sp>
        <p:nvSpPr>
          <p:cNvPr id="8" name="Text Placeholder 7"/>
          <p:cNvSpPr>
            <a:spLocks noGrp="1"/>
          </p:cNvSpPr>
          <p:nvPr>
            <p:ph type="body" sz="quarter" idx="13"/>
          </p:nvPr>
        </p:nvSpPr>
        <p:spPr/>
        <p:txBody>
          <a:bodyPr/>
          <a:lstStyle/>
          <a:p>
            <a:r>
              <a:rPr lang="en-US" dirty="0" smtClean="0"/>
              <a:t>Have an idea but need funding???</a:t>
            </a:r>
            <a:endParaRPr lang="en-US" dirty="0"/>
          </a:p>
        </p:txBody>
      </p:sp>
    </p:spTree>
    <p:extLst>
      <p:ext uri="{BB962C8B-B14F-4D97-AF65-F5344CB8AC3E}">
        <p14:creationId xmlns:p14="http://schemas.microsoft.com/office/powerpoint/2010/main" val="8735553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Conception	</a:t>
            </a:r>
            <a:endParaRPr lang="en-US" dirty="0"/>
          </a:p>
        </p:txBody>
      </p:sp>
      <p:sp>
        <p:nvSpPr>
          <p:cNvPr id="7" name="Content Placeholder 6"/>
          <p:cNvSpPr>
            <a:spLocks noGrp="1"/>
          </p:cNvSpPr>
          <p:nvPr>
            <p:ph idx="1"/>
          </p:nvPr>
        </p:nvSpPr>
        <p:spPr>
          <a:xfrm>
            <a:off x="533400" y="1447800"/>
            <a:ext cx="8305800" cy="5029199"/>
          </a:xfrm>
        </p:spPr>
        <p:txBody>
          <a:bodyPr>
            <a:normAutofit fontScale="77500" lnSpcReduction="20000"/>
          </a:bodyPr>
          <a:lstStyle/>
          <a:p>
            <a:r>
              <a:rPr lang="en-US" dirty="0" smtClean="0"/>
              <a:t>Complete Routing Package</a:t>
            </a:r>
          </a:p>
          <a:p>
            <a:pPr lvl="1"/>
            <a:r>
              <a:rPr lang="en-US" dirty="0" smtClean="0"/>
              <a:t>First sheet of routing form – verify for accuracy (can hold things up at award stage)</a:t>
            </a:r>
          </a:p>
          <a:p>
            <a:pPr lvl="1"/>
            <a:r>
              <a:rPr lang="en-US" dirty="0" smtClean="0"/>
              <a:t>Second page of routing form – ensure appropriate signatures</a:t>
            </a:r>
          </a:p>
          <a:p>
            <a:pPr lvl="1"/>
            <a:r>
              <a:rPr lang="en-US" dirty="0" smtClean="0"/>
              <a:t>Third page of routing form – RCR (when students  are on the project)</a:t>
            </a:r>
          </a:p>
          <a:p>
            <a:pPr lvl="1"/>
            <a:r>
              <a:rPr lang="en-US" dirty="0" smtClean="0"/>
              <a:t>Scope of Work:  doesn’t need to be long, but comprehensive</a:t>
            </a:r>
          </a:p>
          <a:p>
            <a:pPr lvl="1"/>
            <a:r>
              <a:rPr lang="en-US" dirty="0" smtClean="0"/>
              <a:t>Budget and Justification – accurate and reflects the right/current fringe and F&amp;A rates</a:t>
            </a:r>
          </a:p>
          <a:p>
            <a:r>
              <a:rPr lang="en-US" dirty="0" smtClean="0"/>
              <a:t>Work with contracting officer from the beginning (be liaison)</a:t>
            </a:r>
          </a:p>
          <a:p>
            <a:pPr lvl="1"/>
            <a:r>
              <a:rPr lang="en-US" dirty="0" smtClean="0"/>
              <a:t>Provide intent to submit, RFP file or link, deadline</a:t>
            </a:r>
          </a:p>
          <a:p>
            <a:pPr lvl="1"/>
            <a:r>
              <a:rPr lang="en-US" dirty="0" smtClean="0"/>
              <a:t>Consider his/her workload</a:t>
            </a:r>
            <a:endParaRPr lang="en-US" dirty="0"/>
          </a:p>
          <a:p>
            <a:pPr lvl="1"/>
            <a:r>
              <a:rPr lang="en-US" dirty="0" smtClean="0"/>
              <a:t>Keep the lines of communication open</a:t>
            </a:r>
            <a:endParaRPr lang="en-US" dirty="0"/>
          </a:p>
          <a:p>
            <a:r>
              <a:rPr lang="en-US" dirty="0" smtClean="0"/>
              <a:t>Submission of Proposal</a:t>
            </a:r>
            <a:endParaRPr lang="en-US" dirty="0"/>
          </a:p>
          <a:p>
            <a:pPr lvl="1"/>
            <a:r>
              <a:rPr lang="en-US" dirty="0" smtClean="0"/>
              <a:t>Review before sending to contracting officer</a:t>
            </a:r>
          </a:p>
          <a:p>
            <a:pPr lvl="1"/>
            <a:r>
              <a:rPr lang="en-US" dirty="0" smtClean="0"/>
              <a:t>Give enough time for review and technical difficulties</a:t>
            </a:r>
          </a:p>
          <a:p>
            <a:pPr lvl="1"/>
            <a:endParaRPr lang="en-US" dirty="0"/>
          </a:p>
        </p:txBody>
      </p:sp>
      <p:sp>
        <p:nvSpPr>
          <p:cNvPr id="8" name="Text Placeholder 7"/>
          <p:cNvSpPr>
            <a:spLocks noGrp="1"/>
          </p:cNvSpPr>
          <p:nvPr>
            <p:ph type="body" sz="quarter" idx="13"/>
          </p:nvPr>
        </p:nvSpPr>
        <p:spPr/>
        <p:txBody>
          <a:bodyPr/>
          <a:lstStyle/>
          <a:p>
            <a:r>
              <a:rPr lang="en-US" dirty="0" smtClean="0"/>
              <a:t>Successfully submitting proposal through OSP</a:t>
            </a:r>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1447800"/>
            <a:ext cx="5257800" cy="4800600"/>
          </a:xfrm>
          <a:prstGeom prst="rect">
            <a:avLst/>
          </a:prstGeom>
        </p:spPr>
      </p:pic>
    </p:spTree>
    <p:extLst>
      <p:ext uri="{BB962C8B-B14F-4D97-AF65-F5344CB8AC3E}">
        <p14:creationId xmlns:p14="http://schemas.microsoft.com/office/powerpoint/2010/main" val="2454759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xEl>
                                              <p:pRg st="10" end="1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
                                            <p:txEl>
                                              <p:pRg st="11" end="11"/>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
                                            <p:txEl>
                                              <p:pRg st="12" end="1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gtEl>
                                        <p:attrNameLst>
                                          <p:attrName>style.visibility</p:attrName>
                                        </p:attrNameLst>
                                      </p:cBhvr>
                                      <p:to>
                                        <p:strVal val="visible"/>
                                      </p:to>
                                    </p:set>
                                  </p:childTnLst>
                                </p:cTn>
                              </p:par>
                              <p:par>
                                <p:cTn id="39" presetID="1" presetClass="exit" presetSubtype="0" fill="hold" grpId="1" nodeType="withEffect">
                                  <p:stCondLst>
                                    <p:cond delay="0"/>
                                  </p:stCondLst>
                                  <p:childTnLst>
                                    <p:set>
                                      <p:cBhvr>
                                        <p:cTn id="40" dur="1" fill="hold">
                                          <p:stCondLst>
                                            <p:cond delay="0"/>
                                          </p:stCondLst>
                                        </p:cTn>
                                        <p:tgtEl>
                                          <p:spTgt spid="7">
                                            <p:txEl>
                                              <p:pRg st="0" end="0"/>
                                            </p:txEl>
                                          </p:spTgt>
                                        </p:tgtEl>
                                        <p:attrNameLst>
                                          <p:attrName>style.visibility</p:attrName>
                                        </p:attrNameLst>
                                      </p:cBhvr>
                                      <p:to>
                                        <p:strVal val="hidden"/>
                                      </p:to>
                                    </p:set>
                                  </p:childTnLst>
                                </p:cTn>
                              </p:par>
                              <p:par>
                                <p:cTn id="41" presetID="1" presetClass="exit" presetSubtype="0" fill="hold" grpId="1" nodeType="withEffect">
                                  <p:stCondLst>
                                    <p:cond delay="0"/>
                                  </p:stCondLst>
                                  <p:childTnLst>
                                    <p:set>
                                      <p:cBhvr>
                                        <p:cTn id="42" dur="1" fill="hold">
                                          <p:stCondLst>
                                            <p:cond delay="0"/>
                                          </p:stCondLst>
                                        </p:cTn>
                                        <p:tgtEl>
                                          <p:spTgt spid="7">
                                            <p:txEl>
                                              <p:pRg st="1" end="1"/>
                                            </p:txEl>
                                          </p:spTgt>
                                        </p:tgtEl>
                                        <p:attrNameLst>
                                          <p:attrName>style.visibility</p:attrName>
                                        </p:attrNameLst>
                                      </p:cBhvr>
                                      <p:to>
                                        <p:strVal val="hidden"/>
                                      </p:to>
                                    </p:set>
                                  </p:childTnLst>
                                </p:cTn>
                              </p:par>
                              <p:par>
                                <p:cTn id="43" presetID="1" presetClass="exit" presetSubtype="0" fill="hold" grpId="1" nodeType="withEffect">
                                  <p:stCondLst>
                                    <p:cond delay="0"/>
                                  </p:stCondLst>
                                  <p:childTnLst>
                                    <p:set>
                                      <p:cBhvr>
                                        <p:cTn id="44" dur="1" fill="hold">
                                          <p:stCondLst>
                                            <p:cond delay="0"/>
                                          </p:stCondLst>
                                        </p:cTn>
                                        <p:tgtEl>
                                          <p:spTgt spid="7">
                                            <p:txEl>
                                              <p:pRg st="2" end="2"/>
                                            </p:txEl>
                                          </p:spTgt>
                                        </p:tgtEl>
                                        <p:attrNameLst>
                                          <p:attrName>style.visibility</p:attrName>
                                        </p:attrNameLst>
                                      </p:cBhvr>
                                      <p:to>
                                        <p:strVal val="hidden"/>
                                      </p:to>
                                    </p:set>
                                  </p:childTnLst>
                                </p:cTn>
                              </p:par>
                              <p:par>
                                <p:cTn id="45" presetID="1" presetClass="exit" presetSubtype="0" fill="hold" grpId="1" nodeType="withEffect">
                                  <p:stCondLst>
                                    <p:cond delay="0"/>
                                  </p:stCondLst>
                                  <p:childTnLst>
                                    <p:set>
                                      <p:cBhvr>
                                        <p:cTn id="46" dur="1" fill="hold">
                                          <p:stCondLst>
                                            <p:cond delay="0"/>
                                          </p:stCondLst>
                                        </p:cTn>
                                        <p:tgtEl>
                                          <p:spTgt spid="7">
                                            <p:txEl>
                                              <p:pRg st="3" end="3"/>
                                            </p:txEl>
                                          </p:spTgt>
                                        </p:tgtEl>
                                        <p:attrNameLst>
                                          <p:attrName>style.visibility</p:attrName>
                                        </p:attrNameLst>
                                      </p:cBhvr>
                                      <p:to>
                                        <p:strVal val="hidden"/>
                                      </p:to>
                                    </p:set>
                                  </p:childTnLst>
                                </p:cTn>
                              </p:par>
                              <p:par>
                                <p:cTn id="47" presetID="1" presetClass="exit" presetSubtype="0" fill="hold" grpId="1" nodeType="withEffect">
                                  <p:stCondLst>
                                    <p:cond delay="0"/>
                                  </p:stCondLst>
                                  <p:childTnLst>
                                    <p:set>
                                      <p:cBhvr>
                                        <p:cTn id="48" dur="1" fill="hold">
                                          <p:stCondLst>
                                            <p:cond delay="0"/>
                                          </p:stCondLst>
                                        </p:cTn>
                                        <p:tgtEl>
                                          <p:spTgt spid="7">
                                            <p:txEl>
                                              <p:pRg st="4" end="4"/>
                                            </p:txEl>
                                          </p:spTgt>
                                        </p:tgtEl>
                                        <p:attrNameLst>
                                          <p:attrName>style.visibility</p:attrName>
                                        </p:attrNameLst>
                                      </p:cBhvr>
                                      <p:to>
                                        <p:strVal val="hidden"/>
                                      </p:to>
                                    </p:set>
                                  </p:childTnLst>
                                </p:cTn>
                              </p:par>
                              <p:par>
                                <p:cTn id="49" presetID="1" presetClass="exit" presetSubtype="0" fill="hold" grpId="1" nodeType="withEffect">
                                  <p:stCondLst>
                                    <p:cond delay="0"/>
                                  </p:stCondLst>
                                  <p:childTnLst>
                                    <p:set>
                                      <p:cBhvr>
                                        <p:cTn id="50" dur="1" fill="hold">
                                          <p:stCondLst>
                                            <p:cond delay="0"/>
                                          </p:stCondLst>
                                        </p:cTn>
                                        <p:tgtEl>
                                          <p:spTgt spid="7">
                                            <p:txEl>
                                              <p:pRg st="5" end="5"/>
                                            </p:txEl>
                                          </p:spTgt>
                                        </p:tgtEl>
                                        <p:attrNameLst>
                                          <p:attrName>style.visibility</p:attrName>
                                        </p:attrNameLst>
                                      </p:cBhvr>
                                      <p:to>
                                        <p:strVal val="hidden"/>
                                      </p:to>
                                    </p:set>
                                  </p:childTnLst>
                                </p:cTn>
                              </p:par>
                              <p:par>
                                <p:cTn id="51" presetID="1" presetClass="exit" presetSubtype="0" fill="hold" grpId="1" nodeType="withEffect">
                                  <p:stCondLst>
                                    <p:cond delay="0"/>
                                  </p:stCondLst>
                                  <p:childTnLst>
                                    <p:set>
                                      <p:cBhvr>
                                        <p:cTn id="52" dur="1" fill="hold">
                                          <p:stCondLst>
                                            <p:cond delay="0"/>
                                          </p:stCondLst>
                                        </p:cTn>
                                        <p:tgtEl>
                                          <p:spTgt spid="7">
                                            <p:txEl>
                                              <p:pRg st="6" end="6"/>
                                            </p:txEl>
                                          </p:spTgt>
                                        </p:tgtEl>
                                        <p:attrNameLst>
                                          <p:attrName>style.visibility</p:attrName>
                                        </p:attrNameLst>
                                      </p:cBhvr>
                                      <p:to>
                                        <p:strVal val="hidden"/>
                                      </p:to>
                                    </p:set>
                                  </p:childTnLst>
                                </p:cTn>
                              </p:par>
                              <p:par>
                                <p:cTn id="53" presetID="1" presetClass="exit" presetSubtype="0" fill="hold" grpId="1" nodeType="withEffect">
                                  <p:stCondLst>
                                    <p:cond delay="0"/>
                                  </p:stCondLst>
                                  <p:childTnLst>
                                    <p:set>
                                      <p:cBhvr>
                                        <p:cTn id="54" dur="1" fill="hold">
                                          <p:stCondLst>
                                            <p:cond delay="0"/>
                                          </p:stCondLst>
                                        </p:cTn>
                                        <p:tgtEl>
                                          <p:spTgt spid="7">
                                            <p:txEl>
                                              <p:pRg st="7" end="7"/>
                                            </p:txEl>
                                          </p:spTgt>
                                        </p:tgtEl>
                                        <p:attrNameLst>
                                          <p:attrName>style.visibility</p:attrName>
                                        </p:attrNameLst>
                                      </p:cBhvr>
                                      <p:to>
                                        <p:strVal val="hidden"/>
                                      </p:to>
                                    </p:set>
                                  </p:childTnLst>
                                </p:cTn>
                              </p:par>
                              <p:par>
                                <p:cTn id="55" presetID="1" presetClass="exit" presetSubtype="0" fill="hold" grpId="1" nodeType="withEffect">
                                  <p:stCondLst>
                                    <p:cond delay="0"/>
                                  </p:stCondLst>
                                  <p:childTnLst>
                                    <p:set>
                                      <p:cBhvr>
                                        <p:cTn id="56" dur="1" fill="hold">
                                          <p:stCondLst>
                                            <p:cond delay="0"/>
                                          </p:stCondLst>
                                        </p:cTn>
                                        <p:tgtEl>
                                          <p:spTgt spid="7">
                                            <p:txEl>
                                              <p:pRg st="8" end="8"/>
                                            </p:txEl>
                                          </p:spTgt>
                                        </p:tgtEl>
                                        <p:attrNameLst>
                                          <p:attrName>style.visibility</p:attrName>
                                        </p:attrNameLst>
                                      </p:cBhvr>
                                      <p:to>
                                        <p:strVal val="hidden"/>
                                      </p:to>
                                    </p:set>
                                  </p:childTnLst>
                                </p:cTn>
                              </p:par>
                              <p:par>
                                <p:cTn id="57" presetID="1" presetClass="exit" presetSubtype="0" fill="hold" grpId="1" nodeType="withEffect">
                                  <p:stCondLst>
                                    <p:cond delay="0"/>
                                  </p:stCondLst>
                                  <p:childTnLst>
                                    <p:set>
                                      <p:cBhvr>
                                        <p:cTn id="58" dur="1" fill="hold">
                                          <p:stCondLst>
                                            <p:cond delay="0"/>
                                          </p:stCondLst>
                                        </p:cTn>
                                        <p:tgtEl>
                                          <p:spTgt spid="7">
                                            <p:txEl>
                                              <p:pRg st="9" end="9"/>
                                            </p:txEl>
                                          </p:spTgt>
                                        </p:tgtEl>
                                        <p:attrNameLst>
                                          <p:attrName>style.visibility</p:attrName>
                                        </p:attrNameLst>
                                      </p:cBhvr>
                                      <p:to>
                                        <p:strVal val="hidden"/>
                                      </p:to>
                                    </p:set>
                                  </p:childTnLst>
                                </p:cTn>
                              </p:par>
                              <p:par>
                                <p:cTn id="59" presetID="1" presetClass="exit" presetSubtype="0" fill="hold" grpId="1" nodeType="withEffect">
                                  <p:stCondLst>
                                    <p:cond delay="0"/>
                                  </p:stCondLst>
                                  <p:childTnLst>
                                    <p:set>
                                      <p:cBhvr>
                                        <p:cTn id="60" dur="1" fill="hold">
                                          <p:stCondLst>
                                            <p:cond delay="0"/>
                                          </p:stCondLst>
                                        </p:cTn>
                                        <p:tgtEl>
                                          <p:spTgt spid="7">
                                            <p:txEl>
                                              <p:pRg st="10" end="10"/>
                                            </p:txEl>
                                          </p:spTgt>
                                        </p:tgtEl>
                                        <p:attrNameLst>
                                          <p:attrName>style.visibility</p:attrName>
                                        </p:attrNameLst>
                                      </p:cBhvr>
                                      <p:to>
                                        <p:strVal val="hidden"/>
                                      </p:to>
                                    </p:set>
                                  </p:childTnLst>
                                </p:cTn>
                              </p:par>
                              <p:par>
                                <p:cTn id="61" presetID="1" presetClass="exit" presetSubtype="0" fill="hold" grpId="1" nodeType="withEffect">
                                  <p:stCondLst>
                                    <p:cond delay="0"/>
                                  </p:stCondLst>
                                  <p:childTnLst>
                                    <p:set>
                                      <p:cBhvr>
                                        <p:cTn id="62" dur="1" fill="hold">
                                          <p:stCondLst>
                                            <p:cond delay="0"/>
                                          </p:stCondLst>
                                        </p:cTn>
                                        <p:tgtEl>
                                          <p:spTgt spid="7">
                                            <p:txEl>
                                              <p:pRg st="11" end="11"/>
                                            </p:txEl>
                                          </p:spTgt>
                                        </p:tgtEl>
                                        <p:attrNameLst>
                                          <p:attrName>style.visibility</p:attrName>
                                        </p:attrNameLst>
                                      </p:cBhvr>
                                      <p:to>
                                        <p:strVal val="hidden"/>
                                      </p:to>
                                    </p:set>
                                  </p:childTnLst>
                                </p:cTn>
                              </p:par>
                              <p:par>
                                <p:cTn id="63" presetID="1" presetClass="exit" presetSubtype="0" fill="hold" grpId="1" nodeType="withEffect">
                                  <p:stCondLst>
                                    <p:cond delay="0"/>
                                  </p:stCondLst>
                                  <p:childTnLst>
                                    <p:set>
                                      <p:cBhvr>
                                        <p:cTn id="64" dur="1" fill="hold">
                                          <p:stCondLst>
                                            <p:cond delay="0"/>
                                          </p:stCondLst>
                                        </p:cTn>
                                        <p:tgtEl>
                                          <p:spTgt spid="7">
                                            <p:txEl>
                                              <p:pRg st="12" end="12"/>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7" grpId="1"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Pregnancy	</a:t>
            </a:r>
            <a:endParaRPr lang="en-US" dirty="0"/>
          </a:p>
        </p:txBody>
      </p:sp>
      <p:sp>
        <p:nvSpPr>
          <p:cNvPr id="7" name="Content Placeholder 6"/>
          <p:cNvSpPr>
            <a:spLocks noGrp="1"/>
          </p:cNvSpPr>
          <p:nvPr>
            <p:ph idx="1"/>
          </p:nvPr>
        </p:nvSpPr>
        <p:spPr>
          <a:xfrm>
            <a:off x="533400" y="1447800"/>
            <a:ext cx="8305800" cy="5029199"/>
          </a:xfrm>
        </p:spPr>
        <p:txBody>
          <a:bodyPr>
            <a:normAutofit/>
          </a:bodyPr>
          <a:lstStyle/>
          <a:p>
            <a:pPr marL="0" indent="0">
              <a:buNone/>
            </a:pPr>
            <a:endParaRPr lang="en-US" dirty="0" smtClean="0"/>
          </a:p>
          <a:p>
            <a:r>
              <a:rPr lang="en-US" dirty="0" smtClean="0"/>
              <a:t>What happens at Georgia Tech</a:t>
            </a:r>
          </a:p>
          <a:p>
            <a:pPr lvl="1"/>
            <a:r>
              <a:rPr lang="en-US" dirty="0" smtClean="0"/>
              <a:t>Compliance matters (IRB, IACUC, EHS)</a:t>
            </a:r>
          </a:p>
          <a:p>
            <a:pPr lvl="1"/>
            <a:r>
              <a:rPr lang="en-US" dirty="0" smtClean="0"/>
              <a:t>ICOL (check for accuracy)</a:t>
            </a:r>
            <a:endParaRPr lang="en-US" dirty="0"/>
          </a:p>
          <a:p>
            <a:r>
              <a:rPr lang="en-US" dirty="0" smtClean="0"/>
              <a:t>Proposal Withdrawal</a:t>
            </a:r>
          </a:p>
          <a:p>
            <a:r>
              <a:rPr lang="en-US" dirty="0" smtClean="0"/>
              <a:t>“Patience is a virtue.”</a:t>
            </a:r>
            <a:endParaRPr lang="en-US" dirty="0"/>
          </a:p>
        </p:txBody>
      </p:sp>
      <p:sp>
        <p:nvSpPr>
          <p:cNvPr id="8" name="Text Placeholder 7"/>
          <p:cNvSpPr>
            <a:spLocks noGrp="1"/>
          </p:cNvSpPr>
          <p:nvPr>
            <p:ph type="body" sz="quarter" idx="13"/>
          </p:nvPr>
        </p:nvSpPr>
        <p:spPr/>
        <p:txBody>
          <a:bodyPr/>
          <a:lstStyle/>
          <a:p>
            <a:r>
              <a:rPr lang="en-US" dirty="0" smtClean="0"/>
              <a:t>After proposal submission (before the award)</a:t>
            </a:r>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1905000"/>
            <a:ext cx="5248275" cy="407670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2278" y="1447800"/>
            <a:ext cx="7934325" cy="5105400"/>
          </a:xfrm>
          <a:prstGeom prst="rect">
            <a:avLst/>
          </a:prstGeom>
        </p:spPr>
      </p:pic>
    </p:spTree>
    <p:extLst>
      <p:ext uri="{BB962C8B-B14F-4D97-AF65-F5344CB8AC3E}">
        <p14:creationId xmlns:p14="http://schemas.microsoft.com/office/powerpoint/2010/main" val="2194027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par>
                                <p:cTn id="23" presetID="1" presetClass="exit" presetSubtype="0" fill="hold" grpId="1" nodeType="withEffect">
                                  <p:stCondLst>
                                    <p:cond delay="0"/>
                                  </p:stCondLst>
                                  <p:childTnLst>
                                    <p:set>
                                      <p:cBhvr>
                                        <p:cTn id="24" dur="1" fill="hold">
                                          <p:stCondLst>
                                            <p:cond delay="0"/>
                                          </p:stCondLst>
                                        </p:cTn>
                                        <p:tgtEl>
                                          <p:spTgt spid="7">
                                            <p:txEl>
                                              <p:pRg st="1" end="1"/>
                                            </p:txEl>
                                          </p:spTgt>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7">
                                            <p:txEl>
                                              <p:pRg st="2" end="2"/>
                                            </p:txEl>
                                          </p:spTgt>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7">
                                            <p:txEl>
                                              <p:pRg st="3" end="3"/>
                                            </p:txEl>
                                          </p:spTgt>
                                        </p:tgtEl>
                                        <p:attrNameLst>
                                          <p:attrName>style.visibility</p:attrName>
                                        </p:attrNameLst>
                                      </p:cBhvr>
                                      <p:to>
                                        <p:strVal val="hidden"/>
                                      </p:to>
                                    </p:set>
                                  </p:childTnLst>
                                </p:cTn>
                              </p:par>
                              <p:par>
                                <p:cTn id="29" presetID="1" presetClass="exit" presetSubtype="0" fill="hold" grpId="1" nodeType="withEffect">
                                  <p:stCondLst>
                                    <p:cond delay="0"/>
                                  </p:stCondLst>
                                  <p:childTnLst>
                                    <p:set>
                                      <p:cBhvr>
                                        <p:cTn id="30" dur="1" fill="hold">
                                          <p:stCondLst>
                                            <p:cond delay="0"/>
                                          </p:stCondLst>
                                        </p:cTn>
                                        <p:tgtEl>
                                          <p:spTgt spid="7">
                                            <p:txEl>
                                              <p:pRg st="4" end="4"/>
                                            </p:txEl>
                                          </p:spTgt>
                                        </p:tgtEl>
                                        <p:attrNameLst>
                                          <p:attrName>style.visibility</p:attrName>
                                        </p:attrNameLst>
                                      </p:cBhvr>
                                      <p:to>
                                        <p:strVal val="hidden"/>
                                      </p:to>
                                    </p:set>
                                  </p:childTnLst>
                                </p:cTn>
                              </p:par>
                              <p:par>
                                <p:cTn id="31" presetID="1" presetClass="exit" presetSubtype="0" fill="hold" grpId="1" nodeType="withEffect">
                                  <p:stCondLst>
                                    <p:cond delay="0"/>
                                  </p:stCondLst>
                                  <p:childTnLst>
                                    <p:set>
                                      <p:cBhvr>
                                        <p:cTn id="32" dur="1" fill="hold">
                                          <p:stCondLst>
                                            <p:cond delay="0"/>
                                          </p:stCondLst>
                                        </p:cTn>
                                        <p:tgtEl>
                                          <p:spTgt spid="7">
                                            <p:txEl>
                                              <p:pRg st="5" end="5"/>
                                            </p:txEl>
                                          </p:spTgt>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gtEl>
                                        <p:attrNameLst>
                                          <p:attrName>style.visibility</p:attrName>
                                        </p:attrNameLst>
                                      </p:cBhvr>
                                      <p:to>
                                        <p:strVal val="visible"/>
                                      </p:to>
                                    </p:set>
                                  </p:childTnLst>
                                </p:cTn>
                              </p:par>
                              <p:par>
                                <p:cTn id="37" presetID="1" presetClass="exit" presetSubtype="0" fill="hold" nodeType="withEffect">
                                  <p:stCondLst>
                                    <p:cond delay="0"/>
                                  </p:stCondLst>
                                  <p:childTnLst>
                                    <p:set>
                                      <p:cBhvr>
                                        <p:cTn id="38" dur="1" fill="hold">
                                          <p:stCondLst>
                                            <p:cond delay="0"/>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7" grpId="1" uiExpand="1" build="p"/>
    </p:bldLst>
  </p:timing>
</p:sld>
</file>

<file path=ppt/theme/theme1.xml><?xml version="1.0" encoding="utf-8"?>
<a:theme xmlns:a="http://schemas.openxmlformats.org/drawingml/2006/main" name="PM_piece_of_the_puzzle">
  <a:themeElements>
    <a:clrScheme name="puzzle_piece">
      <a:dk1>
        <a:sysClr val="windowText" lastClr="000000"/>
      </a:dk1>
      <a:lt1>
        <a:sysClr val="window" lastClr="FFFFFF"/>
      </a:lt1>
      <a:dk2>
        <a:srgbClr val="191C3B"/>
      </a:dk2>
      <a:lt2>
        <a:srgbClr val="CACDE8"/>
      </a:lt2>
      <a:accent1>
        <a:srgbClr val="3D426B"/>
      </a:accent1>
      <a:accent2>
        <a:srgbClr val="626AA6"/>
      </a:accent2>
      <a:accent3>
        <a:srgbClr val="A5AACB"/>
      </a:accent3>
      <a:accent4>
        <a:srgbClr val="A3C8CD"/>
      </a:accent4>
      <a:accent5>
        <a:srgbClr val="6DA7AF"/>
      </a:accent5>
      <a:accent6>
        <a:srgbClr val="396369"/>
      </a:accent6>
      <a:hlink>
        <a:srgbClr val="6DA7AF"/>
      </a:hlink>
      <a:folHlink>
        <a:srgbClr val="39636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marL="0" marR="0" indent="0" algn="l" defTabSz="914400" rtl="0" eaLnBrk="1" fontAlgn="auto" latinLnBrk="0" hangingPunct="1">
          <a:lnSpc>
            <a:spcPct val="100000"/>
          </a:lnSpc>
          <a:spcBef>
            <a:spcPct val="0"/>
          </a:spcBef>
          <a:spcAft>
            <a:spcPts val="0"/>
          </a:spcAft>
          <a:buClrTx/>
          <a:buSzTx/>
          <a:buFontTx/>
          <a:buNone/>
          <a:tabLst/>
          <a:defRPr kumimoji="0" sz="2400" b="0" i="0" u="none" strike="noStrike" kern="1200" cap="none" spc="0" normalizeH="0" baseline="0" noProof="0" dirty="0" smtClean="0">
            <a:ln>
              <a:noFill/>
            </a:ln>
            <a:solidFill>
              <a:schemeClr val="tx1"/>
            </a:solidFill>
            <a:effectLst/>
            <a:uLnTx/>
            <a:uFillTx/>
            <a:latin typeface="Perpetua" pitchFamily="18" charset="0"/>
            <a:ea typeface="+mj-ea"/>
            <a:cs typeface="+mj-cs"/>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5139575D-AF1F-43BF-910C-F7C64E8E534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PM_piece_of_the_puzzle</Template>
  <TotalTime>3154</TotalTime>
  <Words>1675</Words>
  <Application>Microsoft Office PowerPoint</Application>
  <PresentationFormat>On-screen Show (4:3)</PresentationFormat>
  <Paragraphs>288</Paragraphs>
  <Slides>21</Slides>
  <Notes>21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Perpetua</vt:lpstr>
      <vt:lpstr>Calibri</vt:lpstr>
      <vt:lpstr>Segoe UI</vt:lpstr>
      <vt:lpstr>PM_piece_of_the_puzzle</vt:lpstr>
      <vt:lpstr>The PUZZLE is incomplete without “U”</vt:lpstr>
      <vt:lpstr>Imagine…</vt:lpstr>
      <vt:lpstr>Agenda</vt:lpstr>
      <vt:lpstr>Who’s Who at GTRC</vt:lpstr>
      <vt:lpstr>Who’s Who at GTRC</vt:lpstr>
      <vt:lpstr>Conception to Completion: where “U” fit in</vt:lpstr>
      <vt:lpstr>NSF Grants:  Conception </vt:lpstr>
      <vt:lpstr>Conception </vt:lpstr>
      <vt:lpstr>Pregnancy </vt:lpstr>
      <vt:lpstr>Labor and Delivery </vt:lpstr>
      <vt:lpstr>Taking Care of Baby </vt:lpstr>
      <vt:lpstr>“It’s so hard to say goodbye…” </vt:lpstr>
      <vt:lpstr>Completion</vt:lpstr>
      <vt:lpstr>There is a time for everything…</vt:lpstr>
      <vt:lpstr>There is a time for everything…</vt:lpstr>
      <vt:lpstr>There is a time for everything…</vt:lpstr>
      <vt:lpstr>And a Place for Everything too!</vt:lpstr>
      <vt:lpstr>And a Place for Everything too!</vt:lpstr>
      <vt:lpstr>And a Place for Everything too!</vt:lpstr>
      <vt:lpstr>Why and Closing</vt:lpstr>
      <vt:lpstr>Questions and Answers</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When It All Comes Together</dc:title>
  <dc:creator>Blackwell, Tanya</dc:creator>
  <cp:lastModifiedBy>Blackwell, Tanya M</cp:lastModifiedBy>
  <cp:revision>66</cp:revision>
  <cp:lastPrinted>2014-03-20T13:10:23Z</cp:lastPrinted>
  <dcterms:created xsi:type="dcterms:W3CDTF">2014-03-17T13:49:48Z</dcterms:created>
  <dcterms:modified xsi:type="dcterms:W3CDTF">2015-04-28T14:55:11Z</dcterms:modified>
  <cp:contentStatus/>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TC018572729991</vt:lpwstr>
  </property>
</Properties>
</file>